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5" r:id="rId3"/>
    <p:sldId id="299" r:id="rId4"/>
    <p:sldId id="301" r:id="rId5"/>
    <p:sldId id="286" r:id="rId6"/>
    <p:sldId id="317" r:id="rId7"/>
    <p:sldId id="284" r:id="rId8"/>
    <p:sldId id="278" r:id="rId9"/>
    <p:sldId id="292" r:id="rId10"/>
    <p:sldId id="293" r:id="rId11"/>
    <p:sldId id="295" r:id="rId12"/>
    <p:sldId id="276" r:id="rId13"/>
    <p:sldId id="294" r:id="rId14"/>
    <p:sldId id="296" r:id="rId15"/>
    <p:sldId id="297" r:id="rId16"/>
    <p:sldId id="298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6" r:id="rId27"/>
    <p:sldId id="275" r:id="rId28"/>
    <p:sldId id="311" r:id="rId29"/>
    <p:sldId id="279" r:id="rId30"/>
    <p:sldId id="262" r:id="rId31"/>
    <p:sldId id="312" r:id="rId32"/>
    <p:sldId id="313" r:id="rId33"/>
    <p:sldId id="314" r:id="rId34"/>
    <p:sldId id="287" r:id="rId35"/>
    <p:sldId id="315" r:id="rId36"/>
    <p:sldId id="319" r:id="rId37"/>
    <p:sldId id="320" r:id="rId38"/>
    <p:sldId id="318" r:id="rId39"/>
  </p:sldIdLst>
  <p:sldSz cx="12190413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9395" autoAdjust="0"/>
  </p:normalViewPr>
  <p:slideViewPr>
    <p:cSldViewPr>
      <p:cViewPr varScale="1">
        <p:scale>
          <a:sx n="85" d="100"/>
          <a:sy n="85" d="100"/>
        </p:scale>
        <p:origin x="528" y="9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25D0-4FD9-46D3-BC3E-AA625460988C}" type="datetimeFigureOut">
              <a:rPr lang="zh-CN" altLang="en-US" smtClean="0"/>
              <a:pPr/>
              <a:t>2022/1/21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73496-E636-4335-9108-4D8DE468BC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3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6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284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36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07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2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6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30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67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267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8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66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16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50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50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545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34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50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34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86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10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50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34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076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11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1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3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3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3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34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582" y="274638"/>
            <a:ext cx="4837613" cy="490066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62633" y="1371600"/>
            <a:ext cx="10971372" cy="1828800"/>
          </a:xfrm>
        </p:spPr>
        <p:txBody>
          <a:bodyPr vert="horz" lIns="60954" tIns="0" rIns="60954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64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1/21/2022</a:t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828562" y="3331699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09539" indent="0" algn="ctr">
              <a:buNone/>
            </a:lvl2pPr>
            <a:lvl3pPr marL="1219078" indent="0" algn="ctr">
              <a:buNone/>
            </a:lvl3pPr>
            <a:lvl4pPr marL="1828617" indent="0" algn="ctr">
              <a:buNone/>
            </a:lvl4pPr>
            <a:lvl5pPr marL="2438156" indent="0" algn="ctr">
              <a:buNone/>
            </a:lvl5pPr>
            <a:lvl6pPr marL="3047695" indent="0" algn="ctr">
              <a:buNone/>
            </a:lvl6pPr>
            <a:lvl7pPr marL="3657234" indent="0" algn="ctr">
              <a:buNone/>
            </a:lvl7pPr>
            <a:lvl8pPr marL="4266773" indent="0" algn="ctr">
              <a:buNone/>
            </a:lvl8pPr>
            <a:lvl9pPr marL="4876312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879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owcoder.com/careertalk?q=" TargetMode="Externa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wcoder.com/careertalk?q=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864475" y="-315416"/>
            <a:ext cx="2724042" cy="2845114"/>
            <a:chOff x="5414963" y="2727325"/>
            <a:chExt cx="1357312" cy="1417638"/>
          </a:xfrm>
          <a:solidFill>
            <a:schemeClr val="bg1">
              <a:lumMod val="85000"/>
            </a:schemeClr>
          </a:solidFill>
        </p:grpSpPr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5740400" y="3163888"/>
              <a:ext cx="685800" cy="355600"/>
            </a:xfrm>
            <a:custGeom>
              <a:avLst/>
              <a:gdLst>
                <a:gd name="T0" fmla="*/ 183 w 183"/>
                <a:gd name="T1" fmla="*/ 95 h 95"/>
                <a:gd name="T2" fmla="*/ 0 w 183"/>
                <a:gd name="T3" fmla="*/ 95 h 95"/>
                <a:gd name="T4" fmla="*/ 0 w 183"/>
                <a:gd name="T5" fmla="*/ 91 h 95"/>
                <a:gd name="T6" fmla="*/ 91 w 183"/>
                <a:gd name="T7" fmla="*/ 0 h 95"/>
                <a:gd name="T8" fmla="*/ 183 w 183"/>
                <a:gd name="T9" fmla="*/ 91 h 95"/>
                <a:gd name="T10" fmla="*/ 183 w 183"/>
                <a:gd name="T11" fmla="*/ 95 h 95"/>
                <a:gd name="T12" fmla="*/ 9 w 183"/>
                <a:gd name="T13" fmla="*/ 87 h 95"/>
                <a:gd name="T14" fmla="*/ 174 w 183"/>
                <a:gd name="T15" fmla="*/ 87 h 95"/>
                <a:gd name="T16" fmla="*/ 91 w 183"/>
                <a:gd name="T17" fmla="*/ 8 h 95"/>
                <a:gd name="T18" fmla="*/ 9 w 183"/>
                <a:gd name="T19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95">
                  <a:moveTo>
                    <a:pt x="183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2" y="0"/>
                    <a:pt x="183" y="41"/>
                    <a:pt x="183" y="91"/>
                  </a:cubicBezTo>
                  <a:lnTo>
                    <a:pt x="183" y="95"/>
                  </a:lnTo>
                  <a:close/>
                  <a:moveTo>
                    <a:pt x="9" y="87"/>
                  </a:moveTo>
                  <a:cubicBezTo>
                    <a:pt x="174" y="87"/>
                    <a:pt x="174" y="87"/>
                    <a:pt x="174" y="87"/>
                  </a:cubicBezTo>
                  <a:cubicBezTo>
                    <a:pt x="172" y="43"/>
                    <a:pt x="136" y="8"/>
                    <a:pt x="91" y="8"/>
                  </a:cubicBezTo>
                  <a:cubicBezTo>
                    <a:pt x="47" y="8"/>
                    <a:pt x="11" y="43"/>
                    <a:pt x="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976938" y="3489325"/>
              <a:ext cx="214312" cy="120650"/>
            </a:xfrm>
            <a:custGeom>
              <a:avLst/>
              <a:gdLst>
                <a:gd name="T0" fmla="*/ 28 w 57"/>
                <a:gd name="T1" fmla="*/ 32 h 32"/>
                <a:gd name="T2" fmla="*/ 0 w 57"/>
                <a:gd name="T3" fmla="*/ 4 h 32"/>
                <a:gd name="T4" fmla="*/ 0 w 57"/>
                <a:gd name="T5" fmla="*/ 0 h 32"/>
                <a:gd name="T6" fmla="*/ 57 w 57"/>
                <a:gd name="T7" fmla="*/ 0 h 32"/>
                <a:gd name="T8" fmla="*/ 57 w 57"/>
                <a:gd name="T9" fmla="*/ 4 h 32"/>
                <a:gd name="T10" fmla="*/ 28 w 57"/>
                <a:gd name="T11" fmla="*/ 32 h 32"/>
                <a:gd name="T12" fmla="*/ 9 w 57"/>
                <a:gd name="T13" fmla="*/ 8 h 32"/>
                <a:gd name="T14" fmla="*/ 28 w 57"/>
                <a:gd name="T15" fmla="*/ 24 h 32"/>
                <a:gd name="T16" fmla="*/ 48 w 57"/>
                <a:gd name="T17" fmla="*/ 8 h 32"/>
                <a:gd name="T18" fmla="*/ 9 w 57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2">
                  <a:moveTo>
                    <a:pt x="28" y="32"/>
                  </a:moveTo>
                  <a:cubicBezTo>
                    <a:pt x="13" y="32"/>
                    <a:pt x="0" y="20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0"/>
                    <a:pt x="44" y="32"/>
                    <a:pt x="28" y="32"/>
                  </a:cubicBezTo>
                  <a:close/>
                  <a:moveTo>
                    <a:pt x="9" y="8"/>
                  </a:moveTo>
                  <a:cubicBezTo>
                    <a:pt x="11" y="17"/>
                    <a:pt x="19" y="24"/>
                    <a:pt x="28" y="24"/>
                  </a:cubicBezTo>
                  <a:cubicBezTo>
                    <a:pt x="38" y="24"/>
                    <a:pt x="46" y="17"/>
                    <a:pt x="48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924550" y="3500438"/>
              <a:ext cx="57150" cy="60325"/>
            </a:xfrm>
            <a:custGeom>
              <a:avLst/>
              <a:gdLst>
                <a:gd name="T0" fmla="*/ 7 w 36"/>
                <a:gd name="T1" fmla="*/ 38 h 38"/>
                <a:gd name="T2" fmla="*/ 0 w 36"/>
                <a:gd name="T3" fmla="*/ 31 h 38"/>
                <a:gd name="T4" fmla="*/ 28 w 36"/>
                <a:gd name="T5" fmla="*/ 0 h 38"/>
                <a:gd name="T6" fmla="*/ 36 w 36"/>
                <a:gd name="T7" fmla="*/ 7 h 38"/>
                <a:gd name="T8" fmla="*/ 7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7" y="38"/>
                  </a:moveTo>
                  <a:lnTo>
                    <a:pt x="0" y="3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541963" y="3646488"/>
              <a:ext cx="304800" cy="330200"/>
            </a:xfrm>
            <a:custGeom>
              <a:avLst/>
              <a:gdLst>
                <a:gd name="T0" fmla="*/ 7 w 192"/>
                <a:gd name="T1" fmla="*/ 208 h 208"/>
                <a:gd name="T2" fmla="*/ 0 w 192"/>
                <a:gd name="T3" fmla="*/ 201 h 208"/>
                <a:gd name="T4" fmla="*/ 45 w 192"/>
                <a:gd name="T5" fmla="*/ 154 h 208"/>
                <a:gd name="T6" fmla="*/ 52 w 192"/>
                <a:gd name="T7" fmla="*/ 161 h 208"/>
                <a:gd name="T8" fmla="*/ 7 w 192"/>
                <a:gd name="T9" fmla="*/ 208 h 208"/>
                <a:gd name="T10" fmla="*/ 107 w 192"/>
                <a:gd name="T11" fmla="*/ 102 h 208"/>
                <a:gd name="T12" fmla="*/ 99 w 192"/>
                <a:gd name="T13" fmla="*/ 95 h 208"/>
                <a:gd name="T14" fmla="*/ 184 w 192"/>
                <a:gd name="T15" fmla="*/ 0 h 208"/>
                <a:gd name="T16" fmla="*/ 192 w 192"/>
                <a:gd name="T17" fmla="*/ 7 h 208"/>
                <a:gd name="T18" fmla="*/ 107 w 192"/>
                <a:gd name="T19" fmla="*/ 10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8">
                  <a:moveTo>
                    <a:pt x="7" y="208"/>
                  </a:moveTo>
                  <a:lnTo>
                    <a:pt x="0" y="201"/>
                  </a:lnTo>
                  <a:lnTo>
                    <a:pt x="45" y="154"/>
                  </a:lnTo>
                  <a:lnTo>
                    <a:pt x="52" y="161"/>
                  </a:lnTo>
                  <a:lnTo>
                    <a:pt x="7" y="208"/>
                  </a:lnTo>
                  <a:close/>
                  <a:moveTo>
                    <a:pt x="107" y="102"/>
                  </a:moveTo>
                  <a:lnTo>
                    <a:pt x="99" y="95"/>
                  </a:lnTo>
                  <a:lnTo>
                    <a:pt x="184" y="0"/>
                  </a:lnTo>
                  <a:lnTo>
                    <a:pt x="192" y="7"/>
                  </a:lnTo>
                  <a:lnTo>
                    <a:pt x="107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5414963" y="4056063"/>
              <a:ext cx="55562" cy="58738"/>
            </a:xfrm>
            <a:custGeom>
              <a:avLst/>
              <a:gdLst>
                <a:gd name="T0" fmla="*/ 7 w 35"/>
                <a:gd name="T1" fmla="*/ 37 h 37"/>
                <a:gd name="T2" fmla="*/ 0 w 35"/>
                <a:gd name="T3" fmla="*/ 30 h 37"/>
                <a:gd name="T4" fmla="*/ 28 w 35"/>
                <a:gd name="T5" fmla="*/ 0 h 37"/>
                <a:gd name="T6" fmla="*/ 35 w 35"/>
                <a:gd name="T7" fmla="*/ 7 h 37"/>
                <a:gd name="T8" fmla="*/ 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7" y="37"/>
                  </a:moveTo>
                  <a:lnTo>
                    <a:pt x="0" y="30"/>
                  </a:lnTo>
                  <a:lnTo>
                    <a:pt x="28" y="0"/>
                  </a:lnTo>
                  <a:lnTo>
                    <a:pt x="35" y="7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224588" y="3503613"/>
              <a:ext cx="52387" cy="60325"/>
            </a:xfrm>
            <a:custGeom>
              <a:avLst/>
              <a:gdLst>
                <a:gd name="T0" fmla="*/ 26 w 33"/>
                <a:gd name="T1" fmla="*/ 38 h 38"/>
                <a:gd name="T2" fmla="*/ 0 w 33"/>
                <a:gd name="T3" fmla="*/ 8 h 38"/>
                <a:gd name="T4" fmla="*/ 7 w 33"/>
                <a:gd name="T5" fmla="*/ 0 h 38"/>
                <a:gd name="T6" fmla="*/ 33 w 33"/>
                <a:gd name="T7" fmla="*/ 34 h 38"/>
                <a:gd name="T8" fmla="*/ 26 w 3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26" y="3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33" y="34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351588" y="3657600"/>
              <a:ext cx="300037" cy="341313"/>
            </a:xfrm>
            <a:custGeom>
              <a:avLst/>
              <a:gdLst>
                <a:gd name="T0" fmla="*/ 180 w 189"/>
                <a:gd name="T1" fmla="*/ 215 h 215"/>
                <a:gd name="T2" fmla="*/ 137 w 189"/>
                <a:gd name="T3" fmla="*/ 166 h 215"/>
                <a:gd name="T4" fmla="*/ 144 w 189"/>
                <a:gd name="T5" fmla="*/ 159 h 215"/>
                <a:gd name="T6" fmla="*/ 189 w 189"/>
                <a:gd name="T7" fmla="*/ 211 h 215"/>
                <a:gd name="T8" fmla="*/ 180 w 189"/>
                <a:gd name="T9" fmla="*/ 215 h 215"/>
                <a:gd name="T10" fmla="*/ 85 w 189"/>
                <a:gd name="T11" fmla="*/ 104 h 215"/>
                <a:gd name="T12" fmla="*/ 0 w 189"/>
                <a:gd name="T13" fmla="*/ 7 h 215"/>
                <a:gd name="T14" fmla="*/ 7 w 189"/>
                <a:gd name="T15" fmla="*/ 0 h 215"/>
                <a:gd name="T16" fmla="*/ 92 w 189"/>
                <a:gd name="T17" fmla="*/ 97 h 215"/>
                <a:gd name="T18" fmla="*/ 85 w 189"/>
                <a:gd name="T19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5">
                  <a:moveTo>
                    <a:pt x="180" y="215"/>
                  </a:moveTo>
                  <a:lnTo>
                    <a:pt x="137" y="166"/>
                  </a:lnTo>
                  <a:lnTo>
                    <a:pt x="144" y="159"/>
                  </a:lnTo>
                  <a:lnTo>
                    <a:pt x="189" y="211"/>
                  </a:lnTo>
                  <a:lnTo>
                    <a:pt x="180" y="215"/>
                  </a:lnTo>
                  <a:close/>
                  <a:moveTo>
                    <a:pt x="85" y="10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92" y="97"/>
                  </a:lnTo>
                  <a:lnTo>
                    <a:pt x="8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719888" y="4086225"/>
              <a:ext cx="52387" cy="58738"/>
            </a:xfrm>
            <a:custGeom>
              <a:avLst/>
              <a:gdLst>
                <a:gd name="T0" fmla="*/ 26 w 33"/>
                <a:gd name="T1" fmla="*/ 37 h 37"/>
                <a:gd name="T2" fmla="*/ 0 w 33"/>
                <a:gd name="T3" fmla="*/ 4 h 37"/>
                <a:gd name="T4" fmla="*/ 7 w 33"/>
                <a:gd name="T5" fmla="*/ 0 h 37"/>
                <a:gd name="T6" fmla="*/ 33 w 33"/>
                <a:gd name="T7" fmla="*/ 30 h 37"/>
                <a:gd name="T8" fmla="*/ 26 w 3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6" y="37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3" y="30"/>
                  </a:ln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6086475" y="3497263"/>
              <a:ext cx="14287" cy="539750"/>
            </a:xfrm>
            <a:custGeom>
              <a:avLst/>
              <a:gdLst>
                <a:gd name="T0" fmla="*/ 9 w 9"/>
                <a:gd name="T1" fmla="*/ 340 h 340"/>
                <a:gd name="T2" fmla="*/ 0 w 9"/>
                <a:gd name="T3" fmla="*/ 340 h 340"/>
                <a:gd name="T4" fmla="*/ 0 w 9"/>
                <a:gd name="T5" fmla="*/ 323 h 340"/>
                <a:gd name="T6" fmla="*/ 9 w 9"/>
                <a:gd name="T7" fmla="*/ 323 h 340"/>
                <a:gd name="T8" fmla="*/ 9 w 9"/>
                <a:gd name="T9" fmla="*/ 340 h 340"/>
                <a:gd name="T10" fmla="*/ 9 w 9"/>
                <a:gd name="T11" fmla="*/ 297 h 340"/>
                <a:gd name="T12" fmla="*/ 0 w 9"/>
                <a:gd name="T13" fmla="*/ 297 h 340"/>
                <a:gd name="T14" fmla="*/ 0 w 9"/>
                <a:gd name="T15" fmla="*/ 269 h 340"/>
                <a:gd name="T16" fmla="*/ 9 w 9"/>
                <a:gd name="T17" fmla="*/ 269 h 340"/>
                <a:gd name="T18" fmla="*/ 9 w 9"/>
                <a:gd name="T19" fmla="*/ 297 h 340"/>
                <a:gd name="T20" fmla="*/ 9 w 9"/>
                <a:gd name="T21" fmla="*/ 229 h 340"/>
                <a:gd name="T22" fmla="*/ 0 w 9"/>
                <a:gd name="T23" fmla="*/ 229 h 340"/>
                <a:gd name="T24" fmla="*/ 0 w 9"/>
                <a:gd name="T25" fmla="*/ 196 h 340"/>
                <a:gd name="T26" fmla="*/ 9 w 9"/>
                <a:gd name="T27" fmla="*/ 196 h 340"/>
                <a:gd name="T28" fmla="*/ 9 w 9"/>
                <a:gd name="T29" fmla="*/ 229 h 340"/>
                <a:gd name="T30" fmla="*/ 9 w 9"/>
                <a:gd name="T31" fmla="*/ 156 h 340"/>
                <a:gd name="T32" fmla="*/ 0 w 9"/>
                <a:gd name="T33" fmla="*/ 156 h 340"/>
                <a:gd name="T34" fmla="*/ 0 w 9"/>
                <a:gd name="T35" fmla="*/ 127 h 340"/>
                <a:gd name="T36" fmla="*/ 9 w 9"/>
                <a:gd name="T37" fmla="*/ 127 h 340"/>
                <a:gd name="T38" fmla="*/ 9 w 9"/>
                <a:gd name="T39" fmla="*/ 156 h 340"/>
                <a:gd name="T40" fmla="*/ 9 w 9"/>
                <a:gd name="T41" fmla="*/ 104 h 340"/>
                <a:gd name="T42" fmla="*/ 0 w 9"/>
                <a:gd name="T43" fmla="*/ 104 h 340"/>
                <a:gd name="T44" fmla="*/ 0 w 9"/>
                <a:gd name="T45" fmla="*/ 73 h 340"/>
                <a:gd name="T46" fmla="*/ 9 w 9"/>
                <a:gd name="T47" fmla="*/ 73 h 340"/>
                <a:gd name="T48" fmla="*/ 9 w 9"/>
                <a:gd name="T49" fmla="*/ 104 h 340"/>
                <a:gd name="T50" fmla="*/ 9 w 9"/>
                <a:gd name="T51" fmla="*/ 35 h 340"/>
                <a:gd name="T52" fmla="*/ 0 w 9"/>
                <a:gd name="T53" fmla="*/ 35 h 340"/>
                <a:gd name="T54" fmla="*/ 0 w 9"/>
                <a:gd name="T55" fmla="*/ 0 h 340"/>
                <a:gd name="T56" fmla="*/ 9 w 9"/>
                <a:gd name="T57" fmla="*/ 0 h 340"/>
                <a:gd name="T58" fmla="*/ 9 w 9"/>
                <a:gd name="T59" fmla="*/ 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40">
                  <a:moveTo>
                    <a:pt x="9" y="340"/>
                  </a:moveTo>
                  <a:lnTo>
                    <a:pt x="0" y="340"/>
                  </a:lnTo>
                  <a:lnTo>
                    <a:pt x="0" y="323"/>
                  </a:lnTo>
                  <a:lnTo>
                    <a:pt x="9" y="323"/>
                  </a:lnTo>
                  <a:lnTo>
                    <a:pt x="9" y="340"/>
                  </a:lnTo>
                  <a:close/>
                  <a:moveTo>
                    <a:pt x="9" y="297"/>
                  </a:moveTo>
                  <a:lnTo>
                    <a:pt x="0" y="297"/>
                  </a:lnTo>
                  <a:lnTo>
                    <a:pt x="0" y="269"/>
                  </a:lnTo>
                  <a:lnTo>
                    <a:pt x="9" y="269"/>
                  </a:lnTo>
                  <a:lnTo>
                    <a:pt x="9" y="297"/>
                  </a:lnTo>
                  <a:close/>
                  <a:moveTo>
                    <a:pt x="9" y="229"/>
                  </a:moveTo>
                  <a:lnTo>
                    <a:pt x="0" y="229"/>
                  </a:lnTo>
                  <a:lnTo>
                    <a:pt x="0" y="196"/>
                  </a:lnTo>
                  <a:lnTo>
                    <a:pt x="9" y="196"/>
                  </a:lnTo>
                  <a:lnTo>
                    <a:pt x="9" y="229"/>
                  </a:lnTo>
                  <a:close/>
                  <a:moveTo>
                    <a:pt x="9" y="156"/>
                  </a:moveTo>
                  <a:lnTo>
                    <a:pt x="0" y="156"/>
                  </a:lnTo>
                  <a:lnTo>
                    <a:pt x="0" y="127"/>
                  </a:lnTo>
                  <a:lnTo>
                    <a:pt x="9" y="127"/>
                  </a:lnTo>
                  <a:lnTo>
                    <a:pt x="9" y="156"/>
                  </a:lnTo>
                  <a:close/>
                  <a:moveTo>
                    <a:pt x="9" y="104"/>
                  </a:moveTo>
                  <a:lnTo>
                    <a:pt x="0" y="104"/>
                  </a:lnTo>
                  <a:lnTo>
                    <a:pt x="0" y="73"/>
                  </a:lnTo>
                  <a:lnTo>
                    <a:pt x="9" y="73"/>
                  </a:lnTo>
                  <a:lnTo>
                    <a:pt x="9" y="104"/>
                  </a:lnTo>
                  <a:close/>
                  <a:moveTo>
                    <a:pt x="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6078538" y="2727325"/>
              <a:ext cx="30162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5853113" y="3571875"/>
              <a:ext cx="180975" cy="401638"/>
            </a:xfrm>
            <a:custGeom>
              <a:avLst/>
              <a:gdLst>
                <a:gd name="T0" fmla="*/ 10 w 114"/>
                <a:gd name="T1" fmla="*/ 253 h 253"/>
                <a:gd name="T2" fmla="*/ 0 w 114"/>
                <a:gd name="T3" fmla="*/ 250 h 253"/>
                <a:gd name="T4" fmla="*/ 3 w 114"/>
                <a:gd name="T5" fmla="*/ 246 h 253"/>
                <a:gd name="T6" fmla="*/ 12 w 114"/>
                <a:gd name="T7" fmla="*/ 248 h 253"/>
                <a:gd name="T8" fmla="*/ 10 w 114"/>
                <a:gd name="T9" fmla="*/ 253 h 253"/>
                <a:gd name="T10" fmla="*/ 31 w 114"/>
                <a:gd name="T11" fmla="*/ 205 h 253"/>
                <a:gd name="T12" fmla="*/ 22 w 114"/>
                <a:gd name="T13" fmla="*/ 201 h 253"/>
                <a:gd name="T14" fmla="*/ 45 w 114"/>
                <a:gd name="T15" fmla="*/ 146 h 253"/>
                <a:gd name="T16" fmla="*/ 52 w 114"/>
                <a:gd name="T17" fmla="*/ 149 h 253"/>
                <a:gd name="T18" fmla="*/ 31 w 114"/>
                <a:gd name="T19" fmla="*/ 205 h 253"/>
                <a:gd name="T20" fmla="*/ 66 w 114"/>
                <a:gd name="T21" fmla="*/ 118 h 253"/>
                <a:gd name="T22" fmla="*/ 57 w 114"/>
                <a:gd name="T23" fmla="*/ 116 h 253"/>
                <a:gd name="T24" fmla="*/ 64 w 114"/>
                <a:gd name="T25" fmla="*/ 102 h 253"/>
                <a:gd name="T26" fmla="*/ 73 w 114"/>
                <a:gd name="T27" fmla="*/ 104 h 253"/>
                <a:gd name="T28" fmla="*/ 66 w 114"/>
                <a:gd name="T29" fmla="*/ 118 h 253"/>
                <a:gd name="T30" fmla="*/ 90 w 114"/>
                <a:gd name="T31" fmla="*/ 59 h 253"/>
                <a:gd name="T32" fmla="*/ 83 w 114"/>
                <a:gd name="T33" fmla="*/ 57 h 253"/>
                <a:gd name="T34" fmla="*/ 104 w 114"/>
                <a:gd name="T35" fmla="*/ 0 h 253"/>
                <a:gd name="T36" fmla="*/ 114 w 114"/>
                <a:gd name="T37" fmla="*/ 5 h 253"/>
                <a:gd name="T38" fmla="*/ 90 w 114"/>
                <a:gd name="T39" fmla="*/ 5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253">
                  <a:moveTo>
                    <a:pt x="10" y="253"/>
                  </a:moveTo>
                  <a:lnTo>
                    <a:pt x="0" y="250"/>
                  </a:lnTo>
                  <a:lnTo>
                    <a:pt x="3" y="246"/>
                  </a:lnTo>
                  <a:lnTo>
                    <a:pt x="12" y="248"/>
                  </a:lnTo>
                  <a:lnTo>
                    <a:pt x="10" y="253"/>
                  </a:lnTo>
                  <a:close/>
                  <a:moveTo>
                    <a:pt x="31" y="205"/>
                  </a:moveTo>
                  <a:lnTo>
                    <a:pt x="22" y="201"/>
                  </a:lnTo>
                  <a:lnTo>
                    <a:pt x="45" y="146"/>
                  </a:lnTo>
                  <a:lnTo>
                    <a:pt x="52" y="149"/>
                  </a:lnTo>
                  <a:lnTo>
                    <a:pt x="31" y="205"/>
                  </a:lnTo>
                  <a:close/>
                  <a:moveTo>
                    <a:pt x="66" y="118"/>
                  </a:moveTo>
                  <a:lnTo>
                    <a:pt x="57" y="116"/>
                  </a:lnTo>
                  <a:lnTo>
                    <a:pt x="64" y="102"/>
                  </a:lnTo>
                  <a:lnTo>
                    <a:pt x="73" y="104"/>
                  </a:lnTo>
                  <a:lnTo>
                    <a:pt x="66" y="118"/>
                  </a:lnTo>
                  <a:close/>
                  <a:moveTo>
                    <a:pt x="90" y="59"/>
                  </a:moveTo>
                  <a:lnTo>
                    <a:pt x="83" y="57"/>
                  </a:lnTo>
                  <a:lnTo>
                    <a:pt x="104" y="0"/>
                  </a:lnTo>
                  <a:lnTo>
                    <a:pt x="114" y="5"/>
                  </a:lnTo>
                  <a:lnTo>
                    <a:pt x="9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6164263" y="3541713"/>
              <a:ext cx="142875" cy="292100"/>
            </a:xfrm>
            <a:custGeom>
              <a:avLst/>
              <a:gdLst>
                <a:gd name="T0" fmla="*/ 83 w 90"/>
                <a:gd name="T1" fmla="*/ 184 h 184"/>
                <a:gd name="T2" fmla="*/ 81 w 90"/>
                <a:gd name="T3" fmla="*/ 184 h 184"/>
                <a:gd name="T4" fmla="*/ 90 w 90"/>
                <a:gd name="T5" fmla="*/ 180 h 184"/>
                <a:gd name="T6" fmla="*/ 90 w 90"/>
                <a:gd name="T7" fmla="*/ 180 h 184"/>
                <a:gd name="T8" fmla="*/ 83 w 90"/>
                <a:gd name="T9" fmla="*/ 184 h 184"/>
                <a:gd name="T10" fmla="*/ 64 w 90"/>
                <a:gd name="T11" fmla="*/ 147 h 184"/>
                <a:gd name="T12" fmla="*/ 52 w 90"/>
                <a:gd name="T13" fmla="*/ 121 h 184"/>
                <a:gd name="T14" fmla="*/ 62 w 90"/>
                <a:gd name="T15" fmla="*/ 116 h 184"/>
                <a:gd name="T16" fmla="*/ 73 w 90"/>
                <a:gd name="T17" fmla="*/ 144 h 184"/>
                <a:gd name="T18" fmla="*/ 64 w 90"/>
                <a:gd name="T19" fmla="*/ 147 h 184"/>
                <a:gd name="T20" fmla="*/ 43 w 90"/>
                <a:gd name="T21" fmla="*/ 99 h 184"/>
                <a:gd name="T22" fmla="*/ 31 w 90"/>
                <a:gd name="T23" fmla="*/ 71 h 184"/>
                <a:gd name="T24" fmla="*/ 40 w 90"/>
                <a:gd name="T25" fmla="*/ 69 h 184"/>
                <a:gd name="T26" fmla="*/ 52 w 90"/>
                <a:gd name="T27" fmla="*/ 95 h 184"/>
                <a:gd name="T28" fmla="*/ 43 w 90"/>
                <a:gd name="T29" fmla="*/ 99 h 184"/>
                <a:gd name="T30" fmla="*/ 14 w 90"/>
                <a:gd name="T31" fmla="*/ 36 h 184"/>
                <a:gd name="T32" fmla="*/ 0 w 90"/>
                <a:gd name="T33" fmla="*/ 5 h 184"/>
                <a:gd name="T34" fmla="*/ 10 w 90"/>
                <a:gd name="T35" fmla="*/ 0 h 184"/>
                <a:gd name="T36" fmla="*/ 24 w 90"/>
                <a:gd name="T37" fmla="*/ 33 h 184"/>
                <a:gd name="T38" fmla="*/ 14 w 90"/>
                <a:gd name="T39" fmla="*/ 3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84">
                  <a:moveTo>
                    <a:pt x="83" y="184"/>
                  </a:moveTo>
                  <a:lnTo>
                    <a:pt x="81" y="184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3" y="184"/>
                  </a:lnTo>
                  <a:close/>
                  <a:moveTo>
                    <a:pt x="64" y="147"/>
                  </a:moveTo>
                  <a:lnTo>
                    <a:pt x="52" y="121"/>
                  </a:lnTo>
                  <a:lnTo>
                    <a:pt x="62" y="116"/>
                  </a:lnTo>
                  <a:lnTo>
                    <a:pt x="73" y="144"/>
                  </a:lnTo>
                  <a:lnTo>
                    <a:pt x="64" y="147"/>
                  </a:lnTo>
                  <a:close/>
                  <a:moveTo>
                    <a:pt x="43" y="99"/>
                  </a:moveTo>
                  <a:lnTo>
                    <a:pt x="31" y="71"/>
                  </a:lnTo>
                  <a:lnTo>
                    <a:pt x="40" y="69"/>
                  </a:lnTo>
                  <a:lnTo>
                    <a:pt x="52" y="95"/>
                  </a:lnTo>
                  <a:lnTo>
                    <a:pt x="43" y="99"/>
                  </a:lnTo>
                  <a:close/>
                  <a:moveTo>
                    <a:pt x="14" y="3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4" y="33"/>
                  </a:lnTo>
                  <a:lnTo>
                    <a:pt x="1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123371" y="2923007"/>
            <a:ext cx="941283" cy="1000274"/>
            <a:chOff x="2384258" y="1429930"/>
            <a:chExt cx="706053" cy="750206"/>
          </a:xfrm>
        </p:grpSpPr>
        <p:grpSp>
          <p:nvGrpSpPr>
            <p:cNvPr id="66" name="组合 65"/>
            <p:cNvGrpSpPr/>
            <p:nvPr/>
          </p:nvGrpSpPr>
          <p:grpSpPr>
            <a:xfrm>
              <a:off x="2411760" y="1490614"/>
              <a:ext cx="648072" cy="648072"/>
              <a:chOff x="1907704" y="1131590"/>
              <a:chExt cx="1008112" cy="100811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69" name="直接连接符 68"/>
              <p:cNvCxnSpPr>
                <a:stCxn id="68" idx="1"/>
                <a:endCxn id="68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68" idx="0"/>
                <a:endCxn id="68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/>
          </p:nvSpPr>
          <p:spPr>
            <a:xfrm>
              <a:off x="2384258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结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114056" y="2923007"/>
            <a:ext cx="941285" cy="1000274"/>
            <a:chOff x="3133178" y="1429930"/>
            <a:chExt cx="706055" cy="750206"/>
          </a:xfrm>
        </p:grpSpPr>
        <p:grpSp>
          <p:nvGrpSpPr>
            <p:cNvPr id="72" name="组合 71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75" name="直接连接符 74"/>
              <p:cNvCxnSpPr>
                <a:stCxn id="74" idx="1"/>
                <a:endCxn id="74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74" idx="0"/>
                <a:endCxn id="74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矩形 72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课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95440" y="2923007"/>
            <a:ext cx="941284" cy="1000274"/>
            <a:chOff x="3912309" y="1429930"/>
            <a:chExt cx="706054" cy="750206"/>
          </a:xfrm>
        </p:grpSpPr>
        <p:grpSp>
          <p:nvGrpSpPr>
            <p:cNvPr id="78" name="组合 77"/>
            <p:cNvGrpSpPr/>
            <p:nvPr/>
          </p:nvGrpSpPr>
          <p:grpSpPr>
            <a:xfrm>
              <a:off x="3939813" y="1490614"/>
              <a:ext cx="648072" cy="648072"/>
              <a:chOff x="1907704" y="1131590"/>
              <a:chExt cx="1008112" cy="1008112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81" name="直接连接符 80"/>
              <p:cNvCxnSpPr>
                <a:stCxn id="80" idx="1"/>
                <a:endCxn id="80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80" idx="0"/>
                <a:endCxn id="80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矩形 78"/>
            <p:cNvSpPr/>
            <p:nvPr/>
          </p:nvSpPr>
          <p:spPr>
            <a:xfrm>
              <a:off x="391230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目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086129" y="2923007"/>
            <a:ext cx="941285" cy="1000274"/>
            <a:chOff x="4676319" y="1429930"/>
            <a:chExt cx="706055" cy="750206"/>
          </a:xfrm>
        </p:grpSpPr>
        <p:grpSp>
          <p:nvGrpSpPr>
            <p:cNvPr id="84" name="组合 83"/>
            <p:cNvGrpSpPr/>
            <p:nvPr/>
          </p:nvGrpSpPr>
          <p:grpSpPr>
            <a:xfrm>
              <a:off x="4703824" y="1490614"/>
              <a:ext cx="648072" cy="648072"/>
              <a:chOff x="1907704" y="1131590"/>
              <a:chExt cx="1008112" cy="100811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87" name="直接连接符 86"/>
              <p:cNvCxnSpPr>
                <a:stCxn id="86" idx="1"/>
                <a:endCxn id="86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86" idx="0"/>
                <a:endCxn id="86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矩形 84"/>
            <p:cNvSpPr/>
            <p:nvPr/>
          </p:nvSpPr>
          <p:spPr>
            <a:xfrm>
              <a:off x="4676319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答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076814" y="2923007"/>
            <a:ext cx="941284" cy="1000274"/>
            <a:chOff x="5411318" y="1429930"/>
            <a:chExt cx="706055" cy="75020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38823" y="1490614"/>
              <a:ext cx="648072" cy="648072"/>
              <a:chOff x="1907704" y="1131590"/>
              <a:chExt cx="1008112" cy="1008112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93" name="直接连接符 92"/>
              <p:cNvCxnSpPr>
                <a:stCxn id="92" idx="1"/>
                <a:endCxn id="9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92" idx="0"/>
                <a:endCxn id="9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矩形 90"/>
            <p:cNvSpPr/>
            <p:nvPr/>
          </p:nvSpPr>
          <p:spPr>
            <a:xfrm>
              <a:off x="541131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辩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5504881" y="4372551"/>
            <a:ext cx="4099817" cy="67709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智慧</a:t>
            </a:r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JOB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大数据平台</a:t>
            </a:r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数据采集子系统</a:t>
            </a:r>
            <a:endParaRPr lang="en-US" altLang="zh-CN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  <a:p>
            <a:pPr algn="r"/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2022.01.21</a:t>
            </a:r>
            <a:endParaRPr lang="zh-CN" altLang="en-US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7" name="Picture 3" descr="C:\Users\ABC\Desktop\GR-010 (2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663" y="3759360"/>
            <a:ext cx="1252904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C:\Users\ABC\Desktop\GR-010 (2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98" y="3956284"/>
            <a:ext cx="7391859" cy="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组合 98"/>
          <p:cNvGrpSpPr/>
          <p:nvPr/>
        </p:nvGrpSpPr>
        <p:grpSpPr>
          <a:xfrm>
            <a:off x="5104741" y="2923007"/>
            <a:ext cx="941284" cy="1000274"/>
            <a:chOff x="3133178" y="1429930"/>
            <a:chExt cx="706055" cy="750206"/>
          </a:xfrm>
        </p:grpSpPr>
        <p:grpSp>
          <p:nvGrpSpPr>
            <p:cNvPr id="100" name="组合 99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103" name="直接连接符 102"/>
              <p:cNvCxnSpPr>
                <a:stCxn id="102" idx="1"/>
                <a:endCxn id="10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02" idx="0"/>
                <a:endCxn id="10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矩形 100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项</a:t>
              </a:r>
            </a:p>
          </p:txBody>
        </p:sp>
      </p:grpSp>
      <p:pic>
        <p:nvPicPr>
          <p:cNvPr id="23" name="Mark Pride - River Flows In You (Original Mix) - remix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867478" y="-17555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97 -0.00432 L 2.22222E-6 4.19753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98" mute="1" numSld="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</a:t>
            </a:r>
            <a:r>
              <a:rPr lang="zh-CN" altLang="en-US" dirty="0"/>
              <a:t>保存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761880"/>
            <a:chOff x="6298147" y="1612836"/>
            <a:chExt cx="5342310" cy="761880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爬取数据保存到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MongoDB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F24AA70-C029-450B-9A2E-4DDF407C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69" y="271027"/>
            <a:ext cx="4054191" cy="419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0409C0-2562-488A-8679-7B0FD6EB7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70" y="4487496"/>
            <a:ext cx="3353091" cy="6096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BA877C-09FE-4DD4-A672-F5F5FACB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966" y="4359099"/>
            <a:ext cx="3055885" cy="80016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33DA8D5-377A-4E10-BFCF-CDECEA413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66" y="2262861"/>
            <a:ext cx="4587638" cy="19204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409472D-09E7-457C-9449-FC48F45FF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89" y="5335101"/>
            <a:ext cx="8039797" cy="11049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3B74A7-4E08-4330-B16C-0272D50B3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569" y="999400"/>
            <a:ext cx="4336156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</a:t>
            </a:r>
            <a:r>
              <a:rPr lang="zh-CN" altLang="en-US" dirty="0"/>
              <a:t>要求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984885"/>
            <a:chOff x="6298147" y="1612836"/>
            <a:chExt cx="5342310" cy="984885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热门城市和关注岗位分别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用两个配置文件（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txt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）进行读取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250B48-1BFC-4E54-9BEF-BF055DC39FA4}"/>
              </a:ext>
            </a:extLst>
          </p:cNvPr>
          <p:cNvGrpSpPr/>
          <p:nvPr/>
        </p:nvGrpSpPr>
        <p:grpSpPr>
          <a:xfrm>
            <a:off x="655340" y="4899368"/>
            <a:ext cx="5341615" cy="761880"/>
            <a:chOff x="6298147" y="1612836"/>
            <a:chExt cx="5342310" cy="761880"/>
          </a:xfrm>
        </p:grpSpPr>
        <p:sp>
          <p:nvSpPr>
            <p:cNvPr id="14" name="Freeform 146">
              <a:extLst>
                <a:ext uri="{FF2B5EF4-FFF2-40B4-BE49-F238E27FC236}">
                  <a16:creationId xmlns:a16="http://schemas.microsoft.com/office/drawing/2014/main" id="{BB036258-6822-4255-9F69-D6E4E5136C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16" name="文本框 10">
              <a:extLst>
                <a:ext uri="{FF2B5EF4-FFF2-40B4-BE49-F238E27FC236}">
                  <a16:creationId xmlns:a16="http://schemas.microsoft.com/office/drawing/2014/main" id="{72563B4B-8D93-4BA6-BE09-A0709D7470B2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每页数据爬取后休眠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秒钟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E6B322-FE55-40BD-B1F9-B57D3947E221}"/>
              </a:ext>
            </a:extLst>
          </p:cNvPr>
          <p:cNvGrpSpPr/>
          <p:nvPr/>
        </p:nvGrpSpPr>
        <p:grpSpPr>
          <a:xfrm>
            <a:off x="618574" y="3082751"/>
            <a:ext cx="5341615" cy="761880"/>
            <a:chOff x="6298147" y="1612836"/>
            <a:chExt cx="5342310" cy="761880"/>
          </a:xfrm>
        </p:grpSpPr>
        <p:sp>
          <p:nvSpPr>
            <p:cNvPr id="28" name="Freeform 146">
              <a:extLst>
                <a:ext uri="{FF2B5EF4-FFF2-40B4-BE49-F238E27FC236}">
                  <a16:creationId xmlns:a16="http://schemas.microsoft.com/office/drawing/2014/main" id="{149B520A-171A-466E-9E58-312938A15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9" name="文本框 10">
              <a:extLst>
                <a:ext uri="{FF2B5EF4-FFF2-40B4-BE49-F238E27FC236}">
                  <a16:creationId xmlns:a16="http://schemas.microsoft.com/office/drawing/2014/main" id="{5120899E-B476-460C-84BC-7E4E456976B9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指定路径进行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txt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文本输出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FB35D3-0EE2-46CA-B9ED-B7E729A93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51" y="3200470"/>
            <a:ext cx="7765453" cy="13793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1459D4-1C53-4BEB-A6A7-6AE1694CA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45" y="4753306"/>
            <a:ext cx="6515665" cy="1737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51EF27-248B-4A91-B881-AD927421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051" y="304661"/>
            <a:ext cx="7506780" cy="272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-TXT</a:t>
            </a:r>
            <a:r>
              <a:rPr lang="zh-CN" altLang="en-US" dirty="0"/>
              <a:t>效果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560CA958-0E67-4F15-B2F4-A0F9D42E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855872"/>
            <a:ext cx="7920880" cy="57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-EXCEL</a:t>
            </a:r>
            <a:r>
              <a:rPr lang="zh-CN" altLang="en-US" dirty="0"/>
              <a:t>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D843E-4A17-482C-8E47-9DE46DF9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66" y="982511"/>
            <a:ext cx="10349985" cy="5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-MySQL</a:t>
            </a:r>
            <a:r>
              <a:rPr lang="zh-CN" altLang="en-US" dirty="0"/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934FD-784E-4002-95F1-0E4FC088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1" y="811984"/>
            <a:ext cx="5243014" cy="3124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738CD4-24BB-442F-A697-FADE88D6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174" y="980728"/>
            <a:ext cx="2888230" cy="1181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EF326E-8BC4-4D01-A8A5-ABD83367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0" y="3957295"/>
            <a:ext cx="8291278" cy="14784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45D580-4F79-4A62-ADEB-9AE516F4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2" y="5435703"/>
            <a:ext cx="12132091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-MongoDB</a:t>
            </a:r>
            <a:r>
              <a:rPr lang="zh-CN" altLang="en-US" dirty="0"/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CE0A0-C059-402E-BA14-573309CA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" y="3501008"/>
            <a:ext cx="12231538" cy="26642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B4E165-BEAE-4668-9E95-7B3B412A1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0" y="1840304"/>
            <a:ext cx="3445587" cy="677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B208A8-D7B7-4166-B3BB-F57EDBBD2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094" y="188641"/>
            <a:ext cx="691390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公司信息数据爬取</a:t>
            </a:r>
            <a:r>
              <a:rPr lang="en-US" altLang="zh-CN" dirty="0"/>
              <a:t>-</a:t>
            </a:r>
            <a:r>
              <a:rPr lang="zh-CN" altLang="en-US" dirty="0"/>
              <a:t>描述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2CD68C-D1C6-4DD0-B0A2-8F30DB622718}"/>
              </a:ext>
            </a:extLst>
          </p:cNvPr>
          <p:cNvGrpSpPr/>
          <p:nvPr/>
        </p:nvGrpSpPr>
        <p:grpSpPr>
          <a:xfrm>
            <a:off x="3502917" y="4706957"/>
            <a:ext cx="4409788" cy="841256"/>
            <a:chOff x="8276897" y="2844225"/>
            <a:chExt cx="4410362" cy="841255"/>
          </a:xfrm>
        </p:grpSpPr>
        <p:sp>
          <p:nvSpPr>
            <p:cNvPr id="63" name="文本框 337">
              <a:extLst>
                <a:ext uri="{FF2B5EF4-FFF2-40B4-BE49-F238E27FC236}">
                  <a16:creationId xmlns:a16="http://schemas.microsoft.com/office/drawing/2014/main" id="{46909328-8C91-4F6A-B70C-BE7A8F74C0B2}"/>
                </a:ext>
              </a:extLst>
            </p:cNvPr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7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338">
              <a:extLst>
                <a:ext uri="{FF2B5EF4-FFF2-40B4-BE49-F238E27FC236}">
                  <a16:creationId xmlns:a16="http://schemas.microsoft.com/office/drawing/2014/main" id="{E614E789-438E-4531-B5B9-0A89CB133BAA}"/>
                </a:ext>
              </a:extLst>
            </p:cNvPr>
            <p:cNvSpPr txBox="1"/>
            <p:nvPr/>
          </p:nvSpPr>
          <p:spPr>
            <a:xfrm>
              <a:off x="9370051" y="2844226"/>
              <a:ext cx="3317208" cy="72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爬取数据保存到公司表中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B38C1E3-834E-41FC-992F-720E700AA526}"/>
              </a:ext>
            </a:extLst>
          </p:cNvPr>
          <p:cNvGrpSpPr/>
          <p:nvPr/>
        </p:nvGrpSpPr>
        <p:grpSpPr>
          <a:xfrm>
            <a:off x="3502917" y="3116776"/>
            <a:ext cx="4409787" cy="1215718"/>
            <a:chOff x="8276897" y="2844225"/>
            <a:chExt cx="4410361" cy="1215716"/>
          </a:xfrm>
        </p:grpSpPr>
        <p:sp>
          <p:nvSpPr>
            <p:cNvPr id="66" name="文本框 340">
              <a:extLst>
                <a:ext uri="{FF2B5EF4-FFF2-40B4-BE49-F238E27FC236}">
                  <a16:creationId xmlns:a16="http://schemas.microsoft.com/office/drawing/2014/main" id="{78252856-7C28-4C0E-ACB8-9955685355C6}"/>
                </a:ext>
              </a:extLst>
            </p:cNvPr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341">
              <a:extLst>
                <a:ext uri="{FF2B5EF4-FFF2-40B4-BE49-F238E27FC236}">
                  <a16:creationId xmlns:a16="http://schemas.microsoft.com/office/drawing/2014/main" id="{B4097EBA-CF18-43BA-BC74-F875B710864C}"/>
                </a:ext>
              </a:extLst>
            </p:cNvPr>
            <p:cNvSpPr txBox="1"/>
            <p:nvPr/>
          </p:nvSpPr>
          <p:spPr>
            <a:xfrm>
              <a:off x="9370050" y="2844226"/>
              <a:ext cx="3317208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提炼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数据采集信息包括：公司名称，浏览量，关注，主旨，性质，规模，成立，行业，全称，简介。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3F384BB-3100-4658-9B0A-15C6B8DCD075}"/>
              </a:ext>
            </a:extLst>
          </p:cNvPr>
          <p:cNvGrpSpPr/>
          <p:nvPr/>
        </p:nvGrpSpPr>
        <p:grpSpPr>
          <a:xfrm>
            <a:off x="3502918" y="1772816"/>
            <a:ext cx="4409786" cy="1215718"/>
            <a:chOff x="8276897" y="2844225"/>
            <a:chExt cx="4410359" cy="1215715"/>
          </a:xfrm>
        </p:grpSpPr>
        <p:sp>
          <p:nvSpPr>
            <p:cNvPr id="69" name="文本框 343">
              <a:extLst>
                <a:ext uri="{FF2B5EF4-FFF2-40B4-BE49-F238E27FC236}">
                  <a16:creationId xmlns:a16="http://schemas.microsoft.com/office/drawing/2014/main" id="{7A1A858C-658A-4C57-B6AA-9BAE74C4731E}"/>
                </a:ext>
              </a:extLst>
            </p:cNvPr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344">
              <a:extLst>
                <a:ext uri="{FF2B5EF4-FFF2-40B4-BE49-F238E27FC236}">
                  <a16:creationId xmlns:a16="http://schemas.microsoft.com/office/drawing/2014/main" id="{38FF2104-CFB0-4852-82A3-2B5FC4B6AB2C}"/>
                </a:ext>
              </a:extLst>
            </p:cNvPr>
            <p:cNvSpPr txBox="1"/>
            <p:nvPr/>
          </p:nvSpPr>
          <p:spPr>
            <a:xfrm>
              <a:off x="9370050" y="2844226"/>
              <a:ext cx="3317206" cy="1215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通过职友集网站（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https://www.jobui.com/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）根据企业信息中公司进行爬取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9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公司信息数据爬取</a:t>
            </a:r>
            <a:r>
              <a:rPr lang="en-US" altLang="zh-CN" dirty="0"/>
              <a:t>-</a:t>
            </a:r>
            <a:r>
              <a:rPr lang="zh-CN" altLang="en-US" dirty="0"/>
              <a:t>爬取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380367" y="1230752"/>
            <a:ext cx="5341615" cy="907941"/>
            <a:chOff x="6298147" y="1612836"/>
            <a:chExt cx="5342310" cy="907941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通过职友集网站（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https://www.jobui.com/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）根据企业信息中公司进行爬取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22F9AAF7-1FB7-4D86-8412-5DAAA25F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4" y="4257051"/>
            <a:ext cx="4413632" cy="825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E0B153-C4C5-4404-9329-F95E2C725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2" y="2390680"/>
            <a:ext cx="3825164" cy="16143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EB0E39-40A1-4FCB-BE61-73B968CB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557" y="381664"/>
            <a:ext cx="5879182" cy="3153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6D909E-E79D-48C9-97F4-CB840ECFD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201" y="1052736"/>
            <a:ext cx="5879182" cy="31539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13AC53-9127-41C9-8321-FDBAC5F17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626" y="4269083"/>
            <a:ext cx="7201757" cy="17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3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公司信息数据爬取</a:t>
            </a:r>
            <a:r>
              <a:rPr lang="en-US" altLang="zh-CN" dirty="0"/>
              <a:t>-</a:t>
            </a:r>
            <a:r>
              <a:rPr lang="zh-CN" altLang="en-US" dirty="0"/>
              <a:t>提炼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907941"/>
            <a:chOff x="6298147" y="1612836"/>
            <a:chExt cx="5342310" cy="907941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提炼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数据采集信息包括：公司名称，浏览量，关注，主旨，性质，规模，成立，行业，全称，简介。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028B68D-6F7B-4A92-A7A8-625A1CF4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8" y="2394872"/>
            <a:ext cx="3442572" cy="761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C5292-94F2-45BA-AF48-A4082BD8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6" y="184787"/>
            <a:ext cx="4282811" cy="2591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DB2392-BFFF-4C54-B0C6-129B9E0C3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383" y="2871186"/>
            <a:ext cx="6881456" cy="9373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F9C00E-3126-40B9-9149-203110C5F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179" y="3976543"/>
            <a:ext cx="5410669" cy="13869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0A8274-1EB3-4C25-8A92-E9A9893BF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66" y="3467096"/>
            <a:ext cx="3825164" cy="16143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C2DCA46-6B06-4994-BF6C-2BF68A368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845" y="5531519"/>
            <a:ext cx="9076207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公司信息数据爬取</a:t>
            </a:r>
            <a:r>
              <a:rPr lang="en-US" altLang="zh-CN" dirty="0"/>
              <a:t>-</a:t>
            </a:r>
            <a:r>
              <a:rPr lang="zh-CN" altLang="en-US" dirty="0"/>
              <a:t>保存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761880"/>
            <a:chOff x="6298147" y="1612836"/>
            <a:chExt cx="5342310" cy="761880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爬取数据保存到公司表中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51BC4B-57D8-4E4E-B24F-50153289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" y="2326650"/>
            <a:ext cx="3955123" cy="2347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B13CD-7E9D-446F-90CE-EB534FD9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7" y="5063756"/>
            <a:ext cx="4004967" cy="12455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CCA112-0B09-4607-BD7B-B89FA335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82" y="3874812"/>
            <a:ext cx="5112568" cy="2708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207E15-E7F3-45F1-ABB4-32ABE2EE4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082" y="324253"/>
            <a:ext cx="5250635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5473" y="2263193"/>
            <a:ext cx="1996677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、项目需求分析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5474" y="2951064"/>
            <a:ext cx="1996677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、数据爬取模块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5477" y="3570029"/>
            <a:ext cx="1996677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en-US" dirty="0"/>
              <a:t>、数据清洗模块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85474" y="4257900"/>
            <a:ext cx="1996677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en-US" dirty="0"/>
              <a:t>、项目具体实现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97563" y="2087366"/>
            <a:ext cx="5279899" cy="2655788"/>
            <a:chOff x="2267744" y="1860962"/>
            <a:chExt cx="5040560" cy="199184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267744" y="2365018"/>
              <a:ext cx="5040560" cy="0"/>
            </a:xfrm>
            <a:prstGeom prst="line">
              <a:avLst/>
            </a:prstGeom>
            <a:ln>
              <a:solidFill>
                <a:srgbClr val="FFFFFF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267744" y="2869074"/>
              <a:ext cx="5040560" cy="0"/>
            </a:xfrm>
            <a:prstGeom prst="line">
              <a:avLst/>
            </a:prstGeom>
            <a:ln>
              <a:solidFill>
                <a:srgbClr val="FFFFFF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267744" y="3373130"/>
              <a:ext cx="5040560" cy="0"/>
            </a:xfrm>
            <a:prstGeom prst="line">
              <a:avLst/>
            </a:prstGeom>
            <a:ln>
              <a:solidFill>
                <a:srgbClr val="FFFFFF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267744" y="1860962"/>
              <a:ext cx="5040560" cy="0"/>
            </a:xfrm>
            <a:prstGeom prst="line">
              <a:avLst/>
            </a:prstGeom>
            <a:ln>
              <a:solidFill>
                <a:srgbClr val="FFFFFF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267744" y="3852803"/>
              <a:ext cx="5040560" cy="0"/>
            </a:xfrm>
            <a:prstGeom prst="line">
              <a:avLst/>
            </a:prstGeom>
            <a:ln>
              <a:solidFill>
                <a:srgbClr val="FFFFFF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57" y="2154862"/>
            <a:ext cx="433634" cy="5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79" y="2982873"/>
            <a:ext cx="711390" cy="33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4" y="3654161"/>
            <a:ext cx="707700" cy="32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15" y="4257901"/>
            <a:ext cx="387318" cy="44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组合 25"/>
          <p:cNvGrpSpPr/>
          <p:nvPr/>
        </p:nvGrpSpPr>
        <p:grpSpPr>
          <a:xfrm>
            <a:off x="3516122" y="3222796"/>
            <a:ext cx="1066916" cy="192464"/>
            <a:chOff x="5688013" y="3359150"/>
            <a:chExt cx="809625" cy="146050"/>
          </a:xfrm>
          <a:solidFill>
            <a:schemeClr val="bg1">
              <a:lumMod val="85000"/>
            </a:schemeClr>
          </a:solidFill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5922963" y="3422650"/>
              <a:ext cx="49530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6399213" y="3400425"/>
              <a:ext cx="98425" cy="60325"/>
            </a:xfrm>
            <a:custGeom>
              <a:avLst/>
              <a:gdLst>
                <a:gd name="T0" fmla="*/ 62 w 62"/>
                <a:gd name="T1" fmla="*/ 19 h 38"/>
                <a:gd name="T2" fmla="*/ 0 w 62"/>
                <a:gd name="T3" fmla="*/ 38 h 38"/>
                <a:gd name="T4" fmla="*/ 0 w 62"/>
                <a:gd name="T5" fmla="*/ 0 h 38"/>
                <a:gd name="T6" fmla="*/ 62 w 62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38">
                  <a:moveTo>
                    <a:pt x="62" y="19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6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5851526" y="3359150"/>
              <a:ext cx="90488" cy="146050"/>
            </a:xfrm>
            <a:custGeom>
              <a:avLst/>
              <a:gdLst>
                <a:gd name="T0" fmla="*/ 10 w 57"/>
                <a:gd name="T1" fmla="*/ 92 h 92"/>
                <a:gd name="T2" fmla="*/ 0 w 57"/>
                <a:gd name="T3" fmla="*/ 83 h 92"/>
                <a:gd name="T4" fmla="*/ 38 w 57"/>
                <a:gd name="T5" fmla="*/ 45 h 92"/>
                <a:gd name="T6" fmla="*/ 0 w 57"/>
                <a:gd name="T7" fmla="*/ 7 h 92"/>
                <a:gd name="T8" fmla="*/ 10 w 57"/>
                <a:gd name="T9" fmla="*/ 0 h 92"/>
                <a:gd name="T10" fmla="*/ 57 w 57"/>
                <a:gd name="T11" fmla="*/ 45 h 92"/>
                <a:gd name="T12" fmla="*/ 10 w 57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2">
                  <a:moveTo>
                    <a:pt x="10" y="92"/>
                  </a:moveTo>
                  <a:lnTo>
                    <a:pt x="0" y="83"/>
                  </a:lnTo>
                  <a:lnTo>
                    <a:pt x="38" y="45"/>
                  </a:lnTo>
                  <a:lnTo>
                    <a:pt x="0" y="7"/>
                  </a:lnTo>
                  <a:lnTo>
                    <a:pt x="10" y="0"/>
                  </a:lnTo>
                  <a:lnTo>
                    <a:pt x="57" y="45"/>
                  </a:lnTo>
                  <a:lnTo>
                    <a:pt x="1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5799138" y="3359150"/>
              <a:ext cx="87313" cy="146050"/>
            </a:xfrm>
            <a:custGeom>
              <a:avLst/>
              <a:gdLst>
                <a:gd name="T0" fmla="*/ 7 w 55"/>
                <a:gd name="T1" fmla="*/ 92 h 92"/>
                <a:gd name="T2" fmla="*/ 0 w 55"/>
                <a:gd name="T3" fmla="*/ 83 h 92"/>
                <a:gd name="T4" fmla="*/ 38 w 55"/>
                <a:gd name="T5" fmla="*/ 45 h 92"/>
                <a:gd name="T6" fmla="*/ 0 w 55"/>
                <a:gd name="T7" fmla="*/ 7 h 92"/>
                <a:gd name="T8" fmla="*/ 7 w 55"/>
                <a:gd name="T9" fmla="*/ 0 h 92"/>
                <a:gd name="T10" fmla="*/ 55 w 55"/>
                <a:gd name="T11" fmla="*/ 45 h 92"/>
                <a:gd name="T12" fmla="*/ 7 w 55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2">
                  <a:moveTo>
                    <a:pt x="7" y="92"/>
                  </a:moveTo>
                  <a:lnTo>
                    <a:pt x="0" y="83"/>
                  </a:lnTo>
                  <a:lnTo>
                    <a:pt x="38" y="45"/>
                  </a:lnTo>
                  <a:lnTo>
                    <a:pt x="0" y="7"/>
                  </a:lnTo>
                  <a:lnTo>
                    <a:pt x="7" y="0"/>
                  </a:lnTo>
                  <a:lnTo>
                    <a:pt x="55" y="45"/>
                  </a:lnTo>
                  <a:lnTo>
                    <a:pt x="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743576" y="3359150"/>
              <a:ext cx="85725" cy="146050"/>
            </a:xfrm>
            <a:custGeom>
              <a:avLst/>
              <a:gdLst>
                <a:gd name="T0" fmla="*/ 9 w 54"/>
                <a:gd name="T1" fmla="*/ 92 h 92"/>
                <a:gd name="T2" fmla="*/ 0 w 54"/>
                <a:gd name="T3" fmla="*/ 83 h 92"/>
                <a:gd name="T4" fmla="*/ 38 w 54"/>
                <a:gd name="T5" fmla="*/ 45 h 92"/>
                <a:gd name="T6" fmla="*/ 0 w 54"/>
                <a:gd name="T7" fmla="*/ 7 h 92"/>
                <a:gd name="T8" fmla="*/ 9 w 54"/>
                <a:gd name="T9" fmla="*/ 0 h 92"/>
                <a:gd name="T10" fmla="*/ 54 w 54"/>
                <a:gd name="T11" fmla="*/ 45 h 92"/>
                <a:gd name="T12" fmla="*/ 9 w 5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9" y="92"/>
                  </a:moveTo>
                  <a:lnTo>
                    <a:pt x="0" y="83"/>
                  </a:lnTo>
                  <a:lnTo>
                    <a:pt x="38" y="45"/>
                  </a:lnTo>
                  <a:lnTo>
                    <a:pt x="0" y="7"/>
                  </a:lnTo>
                  <a:lnTo>
                    <a:pt x="9" y="0"/>
                  </a:lnTo>
                  <a:lnTo>
                    <a:pt x="54" y="45"/>
                  </a:lnTo>
                  <a:lnTo>
                    <a:pt x="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5688013" y="3359150"/>
              <a:ext cx="85725" cy="146050"/>
            </a:xfrm>
            <a:custGeom>
              <a:avLst/>
              <a:gdLst>
                <a:gd name="T0" fmla="*/ 9 w 54"/>
                <a:gd name="T1" fmla="*/ 92 h 92"/>
                <a:gd name="T2" fmla="*/ 0 w 54"/>
                <a:gd name="T3" fmla="*/ 83 h 92"/>
                <a:gd name="T4" fmla="*/ 37 w 54"/>
                <a:gd name="T5" fmla="*/ 45 h 92"/>
                <a:gd name="T6" fmla="*/ 0 w 54"/>
                <a:gd name="T7" fmla="*/ 7 h 92"/>
                <a:gd name="T8" fmla="*/ 9 w 54"/>
                <a:gd name="T9" fmla="*/ 0 h 92"/>
                <a:gd name="T10" fmla="*/ 54 w 54"/>
                <a:gd name="T11" fmla="*/ 45 h 92"/>
                <a:gd name="T12" fmla="*/ 9 w 5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9" y="92"/>
                  </a:moveTo>
                  <a:lnTo>
                    <a:pt x="0" y="83"/>
                  </a:lnTo>
                  <a:lnTo>
                    <a:pt x="37" y="45"/>
                  </a:lnTo>
                  <a:lnTo>
                    <a:pt x="0" y="7"/>
                  </a:lnTo>
                  <a:lnTo>
                    <a:pt x="9" y="0"/>
                  </a:lnTo>
                  <a:lnTo>
                    <a:pt x="54" y="45"/>
                  </a:lnTo>
                  <a:lnTo>
                    <a:pt x="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208351" y="3222796"/>
            <a:ext cx="1066916" cy="192464"/>
            <a:chOff x="5688013" y="3359150"/>
            <a:chExt cx="809625" cy="146050"/>
          </a:xfrm>
          <a:solidFill>
            <a:schemeClr val="bg1">
              <a:lumMod val="85000"/>
            </a:schemeClr>
          </a:solidFill>
        </p:grpSpPr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5922963" y="3422650"/>
              <a:ext cx="49530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6399213" y="3400425"/>
              <a:ext cx="98425" cy="60325"/>
            </a:xfrm>
            <a:custGeom>
              <a:avLst/>
              <a:gdLst>
                <a:gd name="T0" fmla="*/ 62 w 62"/>
                <a:gd name="T1" fmla="*/ 19 h 38"/>
                <a:gd name="T2" fmla="*/ 0 w 62"/>
                <a:gd name="T3" fmla="*/ 38 h 38"/>
                <a:gd name="T4" fmla="*/ 0 w 62"/>
                <a:gd name="T5" fmla="*/ 0 h 38"/>
                <a:gd name="T6" fmla="*/ 62 w 62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38">
                  <a:moveTo>
                    <a:pt x="62" y="19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6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5851526" y="3359150"/>
              <a:ext cx="90488" cy="146050"/>
            </a:xfrm>
            <a:custGeom>
              <a:avLst/>
              <a:gdLst>
                <a:gd name="T0" fmla="*/ 10 w 57"/>
                <a:gd name="T1" fmla="*/ 92 h 92"/>
                <a:gd name="T2" fmla="*/ 0 w 57"/>
                <a:gd name="T3" fmla="*/ 83 h 92"/>
                <a:gd name="T4" fmla="*/ 38 w 57"/>
                <a:gd name="T5" fmla="*/ 45 h 92"/>
                <a:gd name="T6" fmla="*/ 0 w 57"/>
                <a:gd name="T7" fmla="*/ 7 h 92"/>
                <a:gd name="T8" fmla="*/ 10 w 57"/>
                <a:gd name="T9" fmla="*/ 0 h 92"/>
                <a:gd name="T10" fmla="*/ 57 w 57"/>
                <a:gd name="T11" fmla="*/ 45 h 92"/>
                <a:gd name="T12" fmla="*/ 10 w 57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2">
                  <a:moveTo>
                    <a:pt x="10" y="92"/>
                  </a:moveTo>
                  <a:lnTo>
                    <a:pt x="0" y="83"/>
                  </a:lnTo>
                  <a:lnTo>
                    <a:pt x="38" y="45"/>
                  </a:lnTo>
                  <a:lnTo>
                    <a:pt x="0" y="7"/>
                  </a:lnTo>
                  <a:lnTo>
                    <a:pt x="10" y="0"/>
                  </a:lnTo>
                  <a:lnTo>
                    <a:pt x="57" y="45"/>
                  </a:lnTo>
                  <a:lnTo>
                    <a:pt x="1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5799138" y="3359150"/>
              <a:ext cx="87313" cy="146050"/>
            </a:xfrm>
            <a:custGeom>
              <a:avLst/>
              <a:gdLst>
                <a:gd name="T0" fmla="*/ 7 w 55"/>
                <a:gd name="T1" fmla="*/ 92 h 92"/>
                <a:gd name="T2" fmla="*/ 0 w 55"/>
                <a:gd name="T3" fmla="*/ 83 h 92"/>
                <a:gd name="T4" fmla="*/ 38 w 55"/>
                <a:gd name="T5" fmla="*/ 45 h 92"/>
                <a:gd name="T6" fmla="*/ 0 w 55"/>
                <a:gd name="T7" fmla="*/ 7 h 92"/>
                <a:gd name="T8" fmla="*/ 7 w 55"/>
                <a:gd name="T9" fmla="*/ 0 h 92"/>
                <a:gd name="T10" fmla="*/ 55 w 55"/>
                <a:gd name="T11" fmla="*/ 45 h 92"/>
                <a:gd name="T12" fmla="*/ 7 w 55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2">
                  <a:moveTo>
                    <a:pt x="7" y="92"/>
                  </a:moveTo>
                  <a:lnTo>
                    <a:pt x="0" y="83"/>
                  </a:lnTo>
                  <a:lnTo>
                    <a:pt x="38" y="45"/>
                  </a:lnTo>
                  <a:lnTo>
                    <a:pt x="0" y="7"/>
                  </a:lnTo>
                  <a:lnTo>
                    <a:pt x="7" y="0"/>
                  </a:lnTo>
                  <a:lnTo>
                    <a:pt x="55" y="45"/>
                  </a:lnTo>
                  <a:lnTo>
                    <a:pt x="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5743576" y="3359150"/>
              <a:ext cx="85725" cy="146050"/>
            </a:xfrm>
            <a:custGeom>
              <a:avLst/>
              <a:gdLst>
                <a:gd name="T0" fmla="*/ 9 w 54"/>
                <a:gd name="T1" fmla="*/ 92 h 92"/>
                <a:gd name="T2" fmla="*/ 0 w 54"/>
                <a:gd name="T3" fmla="*/ 83 h 92"/>
                <a:gd name="T4" fmla="*/ 38 w 54"/>
                <a:gd name="T5" fmla="*/ 45 h 92"/>
                <a:gd name="T6" fmla="*/ 0 w 54"/>
                <a:gd name="T7" fmla="*/ 7 h 92"/>
                <a:gd name="T8" fmla="*/ 9 w 54"/>
                <a:gd name="T9" fmla="*/ 0 h 92"/>
                <a:gd name="T10" fmla="*/ 54 w 54"/>
                <a:gd name="T11" fmla="*/ 45 h 92"/>
                <a:gd name="T12" fmla="*/ 9 w 5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9" y="92"/>
                  </a:moveTo>
                  <a:lnTo>
                    <a:pt x="0" y="83"/>
                  </a:lnTo>
                  <a:lnTo>
                    <a:pt x="38" y="45"/>
                  </a:lnTo>
                  <a:lnTo>
                    <a:pt x="0" y="7"/>
                  </a:lnTo>
                  <a:lnTo>
                    <a:pt x="9" y="0"/>
                  </a:lnTo>
                  <a:lnTo>
                    <a:pt x="54" y="45"/>
                  </a:lnTo>
                  <a:lnTo>
                    <a:pt x="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5688013" y="3359150"/>
              <a:ext cx="85725" cy="146050"/>
            </a:xfrm>
            <a:custGeom>
              <a:avLst/>
              <a:gdLst>
                <a:gd name="T0" fmla="*/ 9 w 54"/>
                <a:gd name="T1" fmla="*/ 92 h 92"/>
                <a:gd name="T2" fmla="*/ 0 w 54"/>
                <a:gd name="T3" fmla="*/ 83 h 92"/>
                <a:gd name="T4" fmla="*/ 37 w 54"/>
                <a:gd name="T5" fmla="*/ 45 h 92"/>
                <a:gd name="T6" fmla="*/ 0 w 54"/>
                <a:gd name="T7" fmla="*/ 7 h 92"/>
                <a:gd name="T8" fmla="*/ 9 w 54"/>
                <a:gd name="T9" fmla="*/ 0 h 92"/>
                <a:gd name="T10" fmla="*/ 54 w 54"/>
                <a:gd name="T11" fmla="*/ 45 h 92"/>
                <a:gd name="T12" fmla="*/ 9 w 5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9" y="92"/>
                  </a:moveTo>
                  <a:lnTo>
                    <a:pt x="0" y="83"/>
                  </a:lnTo>
                  <a:lnTo>
                    <a:pt x="37" y="45"/>
                  </a:lnTo>
                  <a:lnTo>
                    <a:pt x="0" y="7"/>
                  </a:lnTo>
                  <a:lnTo>
                    <a:pt x="9" y="0"/>
                  </a:lnTo>
                  <a:lnTo>
                    <a:pt x="54" y="45"/>
                  </a:lnTo>
                  <a:lnTo>
                    <a:pt x="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81052" y="2967928"/>
            <a:ext cx="1169528" cy="67709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3600" dirty="0"/>
              <a:t>目录</a:t>
            </a:r>
          </a:p>
        </p:txBody>
      </p:sp>
      <p:sp>
        <p:nvSpPr>
          <p:cNvPr id="27" name="矩形 26"/>
          <p:cNvSpPr/>
          <p:nvPr/>
        </p:nvSpPr>
        <p:spPr>
          <a:xfrm>
            <a:off x="1702718" y="3471984"/>
            <a:ext cx="2337475" cy="67709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CATALOG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54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7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35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7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35" grpId="0"/>
          <p:bldP spid="2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公司信息数据爬取</a:t>
            </a:r>
            <a:r>
              <a:rPr lang="en-US" altLang="zh-CN" dirty="0"/>
              <a:t>-EXCEL</a:t>
            </a:r>
            <a:r>
              <a:rPr lang="zh-CN" altLang="en-US" dirty="0"/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D22AF5-3E85-42F8-82BD-26C38B44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77072"/>
            <a:ext cx="12190413" cy="2387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303C57-466E-4B69-B737-854281A7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980728"/>
            <a:ext cx="12190413" cy="26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宣讲会信息爬取</a:t>
            </a:r>
            <a:r>
              <a:rPr lang="en-US" altLang="zh-CN" dirty="0"/>
              <a:t>-</a:t>
            </a:r>
            <a:r>
              <a:rPr lang="zh-CN" altLang="en-US" dirty="0"/>
              <a:t>描述</a:t>
            </a:r>
          </a:p>
        </p:txBody>
      </p:sp>
      <p:sp>
        <p:nvSpPr>
          <p:cNvPr id="12" name="Line 201">
            <a:extLst>
              <a:ext uri="{FF2B5EF4-FFF2-40B4-BE49-F238E27FC236}">
                <a16:creationId xmlns:a16="http://schemas.microsoft.com/office/drawing/2014/main" id="{33D424E2-EF30-413B-9845-61938A2EFE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2878" y="1052736"/>
            <a:ext cx="6378803" cy="40343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8" tIns="60954" rIns="121908" bIns="60954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202">
            <a:extLst>
              <a:ext uri="{FF2B5EF4-FFF2-40B4-BE49-F238E27FC236}">
                <a16:creationId xmlns:a16="http://schemas.microsoft.com/office/drawing/2014/main" id="{8F5485B0-97FC-4C98-8ED6-6EE9BC1FD0B6}"/>
              </a:ext>
            </a:extLst>
          </p:cNvPr>
          <p:cNvGrpSpPr>
            <a:grpSpLocks/>
          </p:cNvGrpSpPr>
          <p:nvPr/>
        </p:nvGrpSpPr>
        <p:grpSpPr bwMode="auto">
          <a:xfrm>
            <a:off x="3120227" y="4924118"/>
            <a:ext cx="257576" cy="254000"/>
            <a:chOff x="1364" y="3452"/>
            <a:chExt cx="174" cy="172"/>
          </a:xfrm>
        </p:grpSpPr>
        <p:pic>
          <p:nvPicPr>
            <p:cNvPr id="14" name="Picture 203" descr="circuler_1">
              <a:extLst>
                <a:ext uri="{FF2B5EF4-FFF2-40B4-BE49-F238E27FC236}">
                  <a16:creationId xmlns:a16="http://schemas.microsoft.com/office/drawing/2014/main" id="{D4794B00-DDD8-47F2-94D2-D53577CFC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364" y="3452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204">
              <a:extLst>
                <a:ext uri="{FF2B5EF4-FFF2-40B4-BE49-F238E27FC236}">
                  <a16:creationId xmlns:a16="http://schemas.microsoft.com/office/drawing/2014/main" id="{BF3CDF5E-DE04-4BB4-AC0F-2302A44A57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64" y="3452"/>
              <a:ext cx="173" cy="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205">
              <a:extLst>
                <a:ext uri="{FF2B5EF4-FFF2-40B4-BE49-F238E27FC236}">
                  <a16:creationId xmlns:a16="http://schemas.microsoft.com/office/drawing/2014/main" id="{94B03800-5E13-46E8-B268-DF30FCDA67D8}"/>
                </a:ext>
              </a:extLst>
            </p:cNvPr>
            <p:cNvGrpSpPr>
              <a:grpSpLocks/>
            </p:cNvGrpSpPr>
            <p:nvPr/>
          </p:nvGrpSpPr>
          <p:grpSpPr bwMode="auto">
            <a:xfrm rot="-1297425" flipH="1" flipV="1">
              <a:off x="1380" y="3581"/>
              <a:ext cx="150" cy="36"/>
              <a:chOff x="2528" y="1060"/>
              <a:chExt cx="894" cy="236"/>
            </a:xfrm>
          </p:grpSpPr>
          <p:grpSp>
            <p:nvGrpSpPr>
              <p:cNvPr id="17" name="Group 206">
                <a:extLst>
                  <a:ext uri="{FF2B5EF4-FFF2-40B4-BE49-F238E27FC236}">
                    <a16:creationId xmlns:a16="http://schemas.microsoft.com/office/drawing/2014/main" id="{08984408-9EE4-415F-B67A-57FBB4200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3" name="AutoShape 207">
                  <a:extLst>
                    <a:ext uri="{FF2B5EF4-FFF2-40B4-BE49-F238E27FC236}">
                      <a16:creationId xmlns:a16="http://schemas.microsoft.com/office/drawing/2014/main" id="{65433AA8-98F9-48C2-94FF-E03B401DC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AutoShape 208">
                  <a:extLst>
                    <a:ext uri="{FF2B5EF4-FFF2-40B4-BE49-F238E27FC236}">
                      <a16:creationId xmlns:a16="http://schemas.microsoft.com/office/drawing/2014/main" id="{E7127426-7BB3-499C-ABEB-8F18C3941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AutoShape 209">
                  <a:extLst>
                    <a:ext uri="{FF2B5EF4-FFF2-40B4-BE49-F238E27FC236}">
                      <a16:creationId xmlns:a16="http://schemas.microsoft.com/office/drawing/2014/main" id="{11434E7B-2472-4E81-92D6-CADFDCA50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AutoShape 210">
                  <a:extLst>
                    <a:ext uri="{FF2B5EF4-FFF2-40B4-BE49-F238E27FC236}">
                      <a16:creationId xmlns:a16="http://schemas.microsoft.com/office/drawing/2014/main" id="{25785D7E-BCC9-4597-BAD7-65C54CD37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8" name="Group 211">
                <a:extLst>
                  <a:ext uri="{FF2B5EF4-FFF2-40B4-BE49-F238E27FC236}">
                    <a16:creationId xmlns:a16="http://schemas.microsoft.com/office/drawing/2014/main" id="{50B9081E-A6D9-44E2-947F-2270CBFB19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19" name="AutoShape 212">
                  <a:extLst>
                    <a:ext uri="{FF2B5EF4-FFF2-40B4-BE49-F238E27FC236}">
                      <a16:creationId xmlns:a16="http://schemas.microsoft.com/office/drawing/2014/main" id="{94BE7297-365E-4A01-8DDA-6A3302235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AutoShape 213">
                  <a:extLst>
                    <a:ext uri="{FF2B5EF4-FFF2-40B4-BE49-F238E27FC236}">
                      <a16:creationId xmlns:a16="http://schemas.microsoft.com/office/drawing/2014/main" id="{B6E8CCF0-DD62-418B-96F0-AE74FA3B2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AutoShape 214">
                  <a:extLst>
                    <a:ext uri="{FF2B5EF4-FFF2-40B4-BE49-F238E27FC236}">
                      <a16:creationId xmlns:a16="http://schemas.microsoft.com/office/drawing/2014/main" id="{FFF663BD-B4FF-4636-B349-6501C01450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AutoShape 215">
                  <a:extLst>
                    <a:ext uri="{FF2B5EF4-FFF2-40B4-BE49-F238E27FC236}">
                      <a16:creationId xmlns:a16="http://schemas.microsoft.com/office/drawing/2014/main" id="{08BA192D-84B0-437C-8700-15EA7A098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7" name="Group 217">
            <a:extLst>
              <a:ext uri="{FF2B5EF4-FFF2-40B4-BE49-F238E27FC236}">
                <a16:creationId xmlns:a16="http://schemas.microsoft.com/office/drawing/2014/main" id="{AF3416E0-7FE9-4AE8-8CD8-55E3440B851F}"/>
              </a:ext>
            </a:extLst>
          </p:cNvPr>
          <p:cNvGrpSpPr>
            <a:grpSpLocks/>
          </p:cNvGrpSpPr>
          <p:nvPr/>
        </p:nvGrpSpPr>
        <p:grpSpPr bwMode="auto">
          <a:xfrm>
            <a:off x="5363602" y="3463618"/>
            <a:ext cx="257576" cy="254000"/>
            <a:chOff x="1364" y="3452"/>
            <a:chExt cx="174" cy="172"/>
          </a:xfrm>
        </p:grpSpPr>
        <p:pic>
          <p:nvPicPr>
            <p:cNvPr id="28" name="Picture 218" descr="circuler_1">
              <a:extLst>
                <a:ext uri="{FF2B5EF4-FFF2-40B4-BE49-F238E27FC236}">
                  <a16:creationId xmlns:a16="http://schemas.microsoft.com/office/drawing/2014/main" id="{41443E45-09B6-43F7-ABC3-EFA762311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364" y="3452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Oval 219">
              <a:extLst>
                <a:ext uri="{FF2B5EF4-FFF2-40B4-BE49-F238E27FC236}">
                  <a16:creationId xmlns:a16="http://schemas.microsoft.com/office/drawing/2014/main" id="{3368B848-2E29-4CC1-B6C7-93D62D04CA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64" y="3452"/>
              <a:ext cx="173" cy="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Group 220">
              <a:extLst>
                <a:ext uri="{FF2B5EF4-FFF2-40B4-BE49-F238E27FC236}">
                  <a16:creationId xmlns:a16="http://schemas.microsoft.com/office/drawing/2014/main" id="{D57C9599-78C7-45B5-93C2-A945C8D34CC1}"/>
                </a:ext>
              </a:extLst>
            </p:cNvPr>
            <p:cNvGrpSpPr>
              <a:grpSpLocks/>
            </p:cNvGrpSpPr>
            <p:nvPr/>
          </p:nvGrpSpPr>
          <p:grpSpPr bwMode="auto">
            <a:xfrm rot="-1297425" flipH="1" flipV="1">
              <a:off x="1380" y="3581"/>
              <a:ext cx="150" cy="36"/>
              <a:chOff x="2528" y="1060"/>
              <a:chExt cx="894" cy="236"/>
            </a:xfrm>
          </p:grpSpPr>
          <p:grpSp>
            <p:nvGrpSpPr>
              <p:cNvPr id="31" name="Group 221">
                <a:extLst>
                  <a:ext uri="{FF2B5EF4-FFF2-40B4-BE49-F238E27FC236}">
                    <a16:creationId xmlns:a16="http://schemas.microsoft.com/office/drawing/2014/main" id="{57527442-187F-41DE-A0E0-F4D743D39A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7" name="AutoShape 222">
                  <a:extLst>
                    <a:ext uri="{FF2B5EF4-FFF2-40B4-BE49-F238E27FC236}">
                      <a16:creationId xmlns:a16="http://schemas.microsoft.com/office/drawing/2014/main" id="{3B18F075-A3DD-466F-847D-C332FC613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AutoShape 223">
                  <a:extLst>
                    <a:ext uri="{FF2B5EF4-FFF2-40B4-BE49-F238E27FC236}">
                      <a16:creationId xmlns:a16="http://schemas.microsoft.com/office/drawing/2014/main" id="{BE42E5EB-6955-4832-B2D9-529ED3F01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AutoShape 224">
                  <a:extLst>
                    <a:ext uri="{FF2B5EF4-FFF2-40B4-BE49-F238E27FC236}">
                      <a16:creationId xmlns:a16="http://schemas.microsoft.com/office/drawing/2014/main" id="{6BA46A82-345D-4FA8-9430-5038458AD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AutoShape 225">
                  <a:extLst>
                    <a:ext uri="{FF2B5EF4-FFF2-40B4-BE49-F238E27FC236}">
                      <a16:creationId xmlns:a16="http://schemas.microsoft.com/office/drawing/2014/main" id="{15DB2C85-5441-43D3-8CF8-BB784D871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Group 226">
                <a:extLst>
                  <a:ext uri="{FF2B5EF4-FFF2-40B4-BE49-F238E27FC236}">
                    <a16:creationId xmlns:a16="http://schemas.microsoft.com/office/drawing/2014/main" id="{E6D763BE-E17E-41AE-AA24-A65E3F12C2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3" name="AutoShape 227">
                  <a:extLst>
                    <a:ext uri="{FF2B5EF4-FFF2-40B4-BE49-F238E27FC236}">
                      <a16:creationId xmlns:a16="http://schemas.microsoft.com/office/drawing/2014/main" id="{FB685FEE-CCCC-40AB-AA4F-F9E9D8F3C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AutoShape 228">
                  <a:extLst>
                    <a:ext uri="{FF2B5EF4-FFF2-40B4-BE49-F238E27FC236}">
                      <a16:creationId xmlns:a16="http://schemas.microsoft.com/office/drawing/2014/main" id="{6DEE91A7-E648-4E7A-B21E-703BD5AF9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AutoShape 229">
                  <a:extLst>
                    <a:ext uri="{FF2B5EF4-FFF2-40B4-BE49-F238E27FC236}">
                      <a16:creationId xmlns:a16="http://schemas.microsoft.com/office/drawing/2014/main" id="{727B0E0C-0FBF-4A31-95C1-3C1DBFA38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AutoShape 230">
                  <a:extLst>
                    <a:ext uri="{FF2B5EF4-FFF2-40B4-BE49-F238E27FC236}">
                      <a16:creationId xmlns:a16="http://schemas.microsoft.com/office/drawing/2014/main" id="{0FE7FB27-EBC7-4468-9122-271FAE14B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1" name="Group 232">
            <a:extLst>
              <a:ext uri="{FF2B5EF4-FFF2-40B4-BE49-F238E27FC236}">
                <a16:creationId xmlns:a16="http://schemas.microsoft.com/office/drawing/2014/main" id="{66995A01-57B2-475A-B091-4AA7DF1120CA}"/>
              </a:ext>
            </a:extLst>
          </p:cNvPr>
          <p:cNvGrpSpPr>
            <a:grpSpLocks/>
          </p:cNvGrpSpPr>
          <p:nvPr/>
        </p:nvGrpSpPr>
        <p:grpSpPr bwMode="auto">
          <a:xfrm>
            <a:off x="7507505" y="2132235"/>
            <a:ext cx="257576" cy="254000"/>
            <a:chOff x="1364" y="3452"/>
            <a:chExt cx="174" cy="172"/>
          </a:xfrm>
        </p:grpSpPr>
        <p:pic>
          <p:nvPicPr>
            <p:cNvPr id="42" name="Picture 233" descr="circuler_1">
              <a:extLst>
                <a:ext uri="{FF2B5EF4-FFF2-40B4-BE49-F238E27FC236}">
                  <a16:creationId xmlns:a16="http://schemas.microsoft.com/office/drawing/2014/main" id="{AF6D2EA1-668C-4BF4-B8B4-6BD5A8EC8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364" y="3452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Oval 234">
              <a:extLst>
                <a:ext uri="{FF2B5EF4-FFF2-40B4-BE49-F238E27FC236}">
                  <a16:creationId xmlns:a16="http://schemas.microsoft.com/office/drawing/2014/main" id="{9B65794C-1713-4833-A90F-EDB6F214804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64" y="3452"/>
              <a:ext cx="173" cy="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Group 235">
              <a:extLst>
                <a:ext uri="{FF2B5EF4-FFF2-40B4-BE49-F238E27FC236}">
                  <a16:creationId xmlns:a16="http://schemas.microsoft.com/office/drawing/2014/main" id="{05E8F3CB-82A3-45BE-A0A7-E0AD898ABAD9}"/>
                </a:ext>
              </a:extLst>
            </p:cNvPr>
            <p:cNvGrpSpPr>
              <a:grpSpLocks/>
            </p:cNvGrpSpPr>
            <p:nvPr/>
          </p:nvGrpSpPr>
          <p:grpSpPr bwMode="auto">
            <a:xfrm rot="-1297425" flipH="1" flipV="1">
              <a:off x="1380" y="3581"/>
              <a:ext cx="150" cy="36"/>
              <a:chOff x="2528" y="1060"/>
              <a:chExt cx="894" cy="236"/>
            </a:xfrm>
          </p:grpSpPr>
          <p:grpSp>
            <p:nvGrpSpPr>
              <p:cNvPr id="45" name="Group 236">
                <a:extLst>
                  <a:ext uri="{FF2B5EF4-FFF2-40B4-BE49-F238E27FC236}">
                    <a16:creationId xmlns:a16="http://schemas.microsoft.com/office/drawing/2014/main" id="{A6C1B69B-27E8-4284-AAAE-72BFE2897D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51" name="AutoShape 237">
                  <a:extLst>
                    <a:ext uri="{FF2B5EF4-FFF2-40B4-BE49-F238E27FC236}">
                      <a16:creationId xmlns:a16="http://schemas.microsoft.com/office/drawing/2014/main" id="{D1B16AA0-F2C6-4B81-BA21-8D7194699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AutoShape 238">
                  <a:extLst>
                    <a:ext uri="{FF2B5EF4-FFF2-40B4-BE49-F238E27FC236}">
                      <a16:creationId xmlns:a16="http://schemas.microsoft.com/office/drawing/2014/main" id="{5F528615-95C7-4192-88C6-EB76E8D515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AutoShape 239">
                  <a:extLst>
                    <a:ext uri="{FF2B5EF4-FFF2-40B4-BE49-F238E27FC236}">
                      <a16:creationId xmlns:a16="http://schemas.microsoft.com/office/drawing/2014/main" id="{9FED5DF3-E7AA-4199-A5F5-332AAFEDA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AutoShape 240">
                  <a:extLst>
                    <a:ext uri="{FF2B5EF4-FFF2-40B4-BE49-F238E27FC236}">
                      <a16:creationId xmlns:a16="http://schemas.microsoft.com/office/drawing/2014/main" id="{BF1D2831-3F59-4499-ABAB-161F1DA37F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6" name="Group 241">
                <a:extLst>
                  <a:ext uri="{FF2B5EF4-FFF2-40B4-BE49-F238E27FC236}">
                    <a16:creationId xmlns:a16="http://schemas.microsoft.com/office/drawing/2014/main" id="{8C14FA87-1BA2-4E7D-9604-4B4B94BBF9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47" name="AutoShape 242">
                  <a:extLst>
                    <a:ext uri="{FF2B5EF4-FFF2-40B4-BE49-F238E27FC236}">
                      <a16:creationId xmlns:a16="http://schemas.microsoft.com/office/drawing/2014/main" id="{FD04A6BA-535B-4524-9E9F-055AB3C20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AutoShape 243">
                  <a:extLst>
                    <a:ext uri="{FF2B5EF4-FFF2-40B4-BE49-F238E27FC236}">
                      <a16:creationId xmlns:a16="http://schemas.microsoft.com/office/drawing/2014/main" id="{395D7263-20D6-4AAE-AF10-4774BB495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AutoShape 244">
                  <a:extLst>
                    <a:ext uri="{FF2B5EF4-FFF2-40B4-BE49-F238E27FC236}">
                      <a16:creationId xmlns:a16="http://schemas.microsoft.com/office/drawing/2014/main" id="{B9590845-02C9-4668-BCBC-BE7C51E444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AutoShape 245">
                  <a:extLst>
                    <a:ext uri="{FF2B5EF4-FFF2-40B4-BE49-F238E27FC236}">
                      <a16:creationId xmlns:a16="http://schemas.microsoft.com/office/drawing/2014/main" id="{BAA31F9A-E953-4B8E-8DD8-60492A585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55" name="Group 247">
            <a:extLst>
              <a:ext uri="{FF2B5EF4-FFF2-40B4-BE49-F238E27FC236}">
                <a16:creationId xmlns:a16="http://schemas.microsoft.com/office/drawing/2014/main" id="{5B2FE779-9507-490F-81AD-887AD2A35B36}"/>
              </a:ext>
            </a:extLst>
          </p:cNvPr>
          <p:cNvGrpSpPr>
            <a:grpSpLocks/>
          </p:cNvGrpSpPr>
          <p:nvPr/>
        </p:nvGrpSpPr>
        <p:grpSpPr bwMode="auto">
          <a:xfrm>
            <a:off x="9301575" y="953251"/>
            <a:ext cx="270898" cy="254000"/>
            <a:chOff x="1355" y="3452"/>
            <a:chExt cx="183" cy="172"/>
          </a:xfrm>
        </p:grpSpPr>
        <p:pic>
          <p:nvPicPr>
            <p:cNvPr id="56" name="Picture 248" descr="circuler_1">
              <a:extLst>
                <a:ext uri="{FF2B5EF4-FFF2-40B4-BE49-F238E27FC236}">
                  <a16:creationId xmlns:a16="http://schemas.microsoft.com/office/drawing/2014/main" id="{EAFD47F5-7E09-475C-9A03-6233F1CC8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364" y="3452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Oval 249">
              <a:extLst>
                <a:ext uri="{FF2B5EF4-FFF2-40B4-BE49-F238E27FC236}">
                  <a16:creationId xmlns:a16="http://schemas.microsoft.com/office/drawing/2014/main" id="{956C11D4-E106-4678-ACF4-81ECBE1B73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64" y="3452"/>
              <a:ext cx="173" cy="172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Group 250">
              <a:extLst>
                <a:ext uri="{FF2B5EF4-FFF2-40B4-BE49-F238E27FC236}">
                  <a16:creationId xmlns:a16="http://schemas.microsoft.com/office/drawing/2014/main" id="{3C6426EE-85D6-45E3-A69D-44BE86719A8A}"/>
                </a:ext>
              </a:extLst>
            </p:cNvPr>
            <p:cNvGrpSpPr>
              <a:grpSpLocks/>
            </p:cNvGrpSpPr>
            <p:nvPr/>
          </p:nvGrpSpPr>
          <p:grpSpPr bwMode="auto">
            <a:xfrm rot="-1297425" flipH="1" flipV="1">
              <a:off x="1380" y="3581"/>
              <a:ext cx="150" cy="36"/>
              <a:chOff x="2528" y="1060"/>
              <a:chExt cx="894" cy="236"/>
            </a:xfrm>
          </p:grpSpPr>
          <p:grpSp>
            <p:nvGrpSpPr>
              <p:cNvPr id="60" name="Group 251">
                <a:extLst>
                  <a:ext uri="{FF2B5EF4-FFF2-40B4-BE49-F238E27FC236}">
                    <a16:creationId xmlns:a16="http://schemas.microsoft.com/office/drawing/2014/main" id="{6A5C4877-DDE7-495F-ADD7-5CD73116D6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76" name="AutoShape 252">
                  <a:extLst>
                    <a:ext uri="{FF2B5EF4-FFF2-40B4-BE49-F238E27FC236}">
                      <a16:creationId xmlns:a16="http://schemas.microsoft.com/office/drawing/2014/main" id="{E20C242C-68E8-479D-8E0E-68B0852BB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AutoShape 253">
                  <a:extLst>
                    <a:ext uri="{FF2B5EF4-FFF2-40B4-BE49-F238E27FC236}">
                      <a16:creationId xmlns:a16="http://schemas.microsoft.com/office/drawing/2014/main" id="{0A6B4B04-561A-4850-A6A7-B170D5042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AutoShape 254">
                  <a:extLst>
                    <a:ext uri="{FF2B5EF4-FFF2-40B4-BE49-F238E27FC236}">
                      <a16:creationId xmlns:a16="http://schemas.microsoft.com/office/drawing/2014/main" id="{A6C58831-194F-4E65-88E8-4CF6962D1D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AutoShape 255">
                  <a:extLst>
                    <a:ext uri="{FF2B5EF4-FFF2-40B4-BE49-F238E27FC236}">
                      <a16:creationId xmlns:a16="http://schemas.microsoft.com/office/drawing/2014/main" id="{26BC2FAA-866F-4C17-9FB2-B562D5F7B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1" name="Group 256">
                <a:extLst>
                  <a:ext uri="{FF2B5EF4-FFF2-40B4-BE49-F238E27FC236}">
                    <a16:creationId xmlns:a16="http://schemas.microsoft.com/office/drawing/2014/main" id="{9A82ECFA-563C-43BB-BFBA-FFD2C1F8BE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72" name="AutoShape 257">
                  <a:extLst>
                    <a:ext uri="{FF2B5EF4-FFF2-40B4-BE49-F238E27FC236}">
                      <a16:creationId xmlns:a16="http://schemas.microsoft.com/office/drawing/2014/main" id="{4526850B-F825-475D-BBE6-5986F5CD0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AutoShape 258">
                  <a:extLst>
                    <a:ext uri="{FF2B5EF4-FFF2-40B4-BE49-F238E27FC236}">
                      <a16:creationId xmlns:a16="http://schemas.microsoft.com/office/drawing/2014/main" id="{8466D763-E789-48F4-9910-5B958C174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AutoShape 259">
                  <a:extLst>
                    <a:ext uri="{FF2B5EF4-FFF2-40B4-BE49-F238E27FC236}">
                      <a16:creationId xmlns:a16="http://schemas.microsoft.com/office/drawing/2014/main" id="{F3BD6C51-89EC-4481-9777-48D1DC446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AutoShape 260">
                  <a:extLst>
                    <a:ext uri="{FF2B5EF4-FFF2-40B4-BE49-F238E27FC236}">
                      <a16:creationId xmlns:a16="http://schemas.microsoft.com/office/drawing/2014/main" id="{3DA0F687-67D2-47DC-8B84-807208C3D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59" name="Picture 261" descr="light_shadow1">
              <a:extLst>
                <a:ext uri="{FF2B5EF4-FFF2-40B4-BE49-F238E27FC236}">
                  <a16:creationId xmlns:a16="http://schemas.microsoft.com/office/drawing/2014/main" id="{A25B5812-4698-4BAB-9A53-EC1C61ABF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0"/>
            <a:stretch>
              <a:fillRect/>
            </a:stretch>
          </p:blipFill>
          <p:spPr bwMode="gray">
            <a:xfrm rot="-2569845">
              <a:off x="1355" y="3467"/>
              <a:ext cx="129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" name="AutoShape 262">
            <a:extLst>
              <a:ext uri="{FF2B5EF4-FFF2-40B4-BE49-F238E27FC236}">
                <a16:creationId xmlns:a16="http://schemas.microsoft.com/office/drawing/2014/main" id="{BE7BB6DF-2080-4CD7-8D26-1D13992C05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05850" y="4483852"/>
            <a:ext cx="1786234" cy="436033"/>
          </a:xfrm>
          <a:prstGeom prst="roundRect">
            <a:avLst>
              <a:gd name="adj" fmla="val 22815"/>
            </a:avLst>
          </a:prstGeom>
          <a:solidFill>
            <a:schemeClr val="bg2"/>
          </a:solidFill>
          <a:ln w="12700" algn="ctr">
            <a:noFill/>
            <a:round/>
            <a:headEnd/>
            <a:tailEnd/>
          </a:ln>
          <a:effectLst>
            <a:outerShdw dist="28398" dir="6993903" algn="ctr" rotWithShape="0">
              <a:srgbClr val="1C1C1C">
                <a:alpha val="50000"/>
              </a:srgbClr>
            </a:outerShdw>
          </a:effectLst>
        </p:spPr>
        <p:txBody>
          <a:bodyPr wrap="none" lIns="121908" tIns="60954" rIns="121908" bIns="60954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AutoShape 263">
            <a:extLst>
              <a:ext uri="{FF2B5EF4-FFF2-40B4-BE49-F238E27FC236}">
                <a16:creationId xmlns:a16="http://schemas.microsoft.com/office/drawing/2014/main" id="{41838E9F-9000-4225-BC66-F0E09C31777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4040" y="3027586"/>
            <a:ext cx="1786234" cy="436033"/>
          </a:xfrm>
          <a:prstGeom prst="roundRect">
            <a:avLst>
              <a:gd name="adj" fmla="val 22815"/>
            </a:avLst>
          </a:prstGeom>
          <a:solidFill>
            <a:schemeClr val="bg2"/>
          </a:solidFill>
          <a:ln w="12700" algn="ctr">
            <a:noFill/>
            <a:round/>
            <a:headEnd/>
            <a:tailEnd/>
          </a:ln>
          <a:effectLst>
            <a:outerShdw dist="28398" dir="6993903" algn="ctr" rotWithShape="0">
              <a:srgbClr val="1C1C1C">
                <a:alpha val="50000"/>
              </a:srgbClr>
            </a:outerShdw>
          </a:effectLst>
        </p:spPr>
        <p:txBody>
          <a:bodyPr wrap="none" lIns="121908" tIns="60954" rIns="121908" bIns="60954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AutoShape 264">
            <a:extLst>
              <a:ext uri="{FF2B5EF4-FFF2-40B4-BE49-F238E27FC236}">
                <a16:creationId xmlns:a16="http://schemas.microsoft.com/office/drawing/2014/main" id="{B66F957F-1241-4E9C-8C99-7BD6FBC1666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1172" y="1696203"/>
            <a:ext cx="1786234" cy="436033"/>
          </a:xfrm>
          <a:prstGeom prst="roundRect">
            <a:avLst>
              <a:gd name="adj" fmla="val 22815"/>
            </a:avLst>
          </a:prstGeom>
          <a:solidFill>
            <a:schemeClr val="bg2"/>
          </a:solidFill>
          <a:ln w="12700" algn="ctr">
            <a:noFill/>
            <a:round/>
            <a:headEnd/>
            <a:tailEnd/>
          </a:ln>
          <a:effectLst>
            <a:outerShdw dist="28398" dir="6993903" algn="ctr" rotWithShape="0">
              <a:srgbClr val="1C1C1C">
                <a:alpha val="50000"/>
              </a:srgbClr>
            </a:outerShdw>
          </a:effectLst>
        </p:spPr>
        <p:txBody>
          <a:bodyPr wrap="none" lIns="121908" tIns="60954" rIns="121908" bIns="60954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Box 265">
            <a:extLst>
              <a:ext uri="{FF2B5EF4-FFF2-40B4-BE49-F238E27FC236}">
                <a16:creationId xmlns:a16="http://schemas.microsoft.com/office/drawing/2014/main" id="{A14A9AAC-DFF8-449F-89DC-61399E8B59EE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642356" y="4462686"/>
            <a:ext cx="1075127" cy="41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9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84" name="Text Box 266">
            <a:extLst>
              <a:ext uri="{FF2B5EF4-FFF2-40B4-BE49-F238E27FC236}">
                <a16:creationId xmlns:a16="http://schemas.microsoft.com/office/drawing/2014/main" id="{57029619-B4D5-4F80-A7EF-D7844FC3E2FA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3864567" y="3010652"/>
            <a:ext cx="1075127" cy="41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9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85" name="Text Box 267">
            <a:extLst>
              <a:ext uri="{FF2B5EF4-FFF2-40B4-BE49-F238E27FC236}">
                <a16:creationId xmlns:a16="http://schemas.microsoft.com/office/drawing/2014/main" id="{306517D5-0200-4CAF-A94E-81A1C980ED4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6002122" y="1672919"/>
            <a:ext cx="1075127" cy="41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9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86" name="Text Box 269">
            <a:extLst>
              <a:ext uri="{FF2B5EF4-FFF2-40B4-BE49-F238E27FC236}">
                <a16:creationId xmlns:a16="http://schemas.microsoft.com/office/drawing/2014/main" id="{1F2FD2D1-C71C-47A8-ADC5-DDAD848E485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3248697" y="5070169"/>
            <a:ext cx="5294781" cy="9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https://www.nowcoder.com/careertalk?q=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上爬取宣讲会信息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 Box 270">
            <a:extLst>
              <a:ext uri="{FF2B5EF4-FFF2-40B4-BE49-F238E27FC236}">
                <a16:creationId xmlns:a16="http://schemas.microsoft.com/office/drawing/2014/main" id="{CCA14869-492A-4E87-A14F-273B4724F4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540749" y="3609669"/>
            <a:ext cx="412484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提炼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提取页面：标题，高校，时间，位置信息</a:t>
            </a:r>
          </a:p>
        </p:txBody>
      </p:sp>
      <p:sp>
        <p:nvSpPr>
          <p:cNvPr id="88" name="Text Box 271">
            <a:extLst>
              <a:ext uri="{FF2B5EF4-FFF2-40B4-BE49-F238E27FC236}">
                <a16:creationId xmlns:a16="http://schemas.microsoft.com/office/drawing/2014/main" id="{A8633890-E54B-4210-BD8F-FF865FA7FD0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691003" y="2322735"/>
            <a:ext cx="412484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均可</a:t>
            </a:r>
          </a:p>
        </p:txBody>
      </p:sp>
    </p:spTree>
    <p:extLst>
      <p:ext uri="{BB962C8B-B14F-4D97-AF65-F5344CB8AC3E}">
        <p14:creationId xmlns:p14="http://schemas.microsoft.com/office/powerpoint/2010/main" val="33259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宣讲会信息爬取</a:t>
            </a:r>
            <a:r>
              <a:rPr lang="en-US" altLang="zh-CN" dirty="0"/>
              <a:t>-</a:t>
            </a:r>
            <a:r>
              <a:rPr lang="zh-CN" altLang="en-US" dirty="0"/>
              <a:t>爬取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334566" y="1196752"/>
            <a:ext cx="5341615" cy="1046440"/>
            <a:chOff x="6298147" y="1612836"/>
            <a:chExt cx="5342310" cy="1046440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https://www.nowcoder.com/careertalk?q=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上爬取宣讲会信息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AA624E-B2D7-4BF6-BF6F-0174BA29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1" y="2390680"/>
            <a:ext cx="3608623" cy="16143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AD0004-433A-478F-BDFE-9507940A5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12" y="263768"/>
            <a:ext cx="6239222" cy="33470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7A17C6-FDC0-491E-97A7-A6A60F8F1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156" y="706269"/>
            <a:ext cx="6239221" cy="33470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C12707-62F5-4EB1-9F72-CE5C33B0D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81" y="5478366"/>
            <a:ext cx="9190516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宣讲会信息爬取</a:t>
            </a:r>
            <a:r>
              <a:rPr lang="en-US" altLang="zh-CN" dirty="0"/>
              <a:t>-</a:t>
            </a:r>
            <a:r>
              <a:rPr lang="zh-CN" altLang="en-US" dirty="0"/>
              <a:t>提炼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4" cy="1015663"/>
            <a:chOff x="6298147" y="1612836"/>
            <a:chExt cx="5342309" cy="1015663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49" y="1612836"/>
              <a:ext cx="44142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提炼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提取页面：标题，高校，时间，位置信息</a:t>
              </a:r>
            </a:p>
            <a:p>
              <a:pPr>
                <a:spcBef>
                  <a:spcPts val="600"/>
                </a:spcBef>
              </a:pPr>
              <a:endPara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D5FE65F-2760-4858-8D83-3EDDE6FA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4046864"/>
            <a:ext cx="3608623" cy="16143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63A2C4-0D3D-4792-8B73-792359E8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9" y="2182884"/>
            <a:ext cx="3731988" cy="1174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1F7A7D-68F3-4AB7-866C-FACCCE6C4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76" y="1559256"/>
            <a:ext cx="5060249" cy="1693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7273DD-4949-4248-86DA-B93C06E76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030" y="4046864"/>
            <a:ext cx="7300593" cy="9678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59E7C5-984A-4C56-A848-4D55AF99B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102" y="156532"/>
            <a:ext cx="3924640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宣讲会信息爬取</a:t>
            </a:r>
            <a:r>
              <a:rPr lang="en-US" altLang="zh-CN" dirty="0"/>
              <a:t>-</a:t>
            </a:r>
            <a:r>
              <a:rPr lang="zh-CN" altLang="en-US" dirty="0"/>
              <a:t>保存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761880"/>
            <a:chOff x="6298147" y="1612836"/>
            <a:chExt cx="5342310" cy="761880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保存到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TXT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均可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A360A7C-5F50-4739-8A65-B95B5F9A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14" y="3212976"/>
            <a:ext cx="5060118" cy="21795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287135-F854-4027-BC57-3D0F2FF9A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50" y="2352075"/>
            <a:ext cx="3886537" cy="2347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F3A249-E839-49E8-843B-37467B0DD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014" y="764704"/>
            <a:ext cx="7300593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宣讲会信息爬取</a:t>
            </a:r>
            <a:r>
              <a:rPr lang="en-US" altLang="zh-CN" dirty="0"/>
              <a:t>-EXCEL</a:t>
            </a:r>
            <a:r>
              <a:rPr lang="zh-CN" altLang="en-US" dirty="0"/>
              <a:t>效果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AEFE21-D526-4465-A79D-85F5E06D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2" y="1090174"/>
            <a:ext cx="5166808" cy="44657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E178FB-FD52-4766-9B93-73A26C98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1" y="1124744"/>
            <a:ext cx="6133958" cy="17661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8AB5A0-E09C-4967-B477-6A18CA957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" y="3323027"/>
            <a:ext cx="5033453" cy="17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3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0706" y="-243408"/>
            <a:ext cx="2351580" cy="2456098"/>
            <a:chOff x="5414963" y="2727325"/>
            <a:chExt cx="1357312" cy="1417638"/>
          </a:xfrm>
          <a:solidFill>
            <a:schemeClr val="bg1">
              <a:lumMod val="85000"/>
            </a:schemeClr>
          </a:solidFill>
        </p:grpSpPr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5740400" y="3163888"/>
              <a:ext cx="685800" cy="355600"/>
            </a:xfrm>
            <a:custGeom>
              <a:avLst/>
              <a:gdLst>
                <a:gd name="T0" fmla="*/ 183 w 183"/>
                <a:gd name="T1" fmla="*/ 95 h 95"/>
                <a:gd name="T2" fmla="*/ 0 w 183"/>
                <a:gd name="T3" fmla="*/ 95 h 95"/>
                <a:gd name="T4" fmla="*/ 0 w 183"/>
                <a:gd name="T5" fmla="*/ 91 h 95"/>
                <a:gd name="T6" fmla="*/ 91 w 183"/>
                <a:gd name="T7" fmla="*/ 0 h 95"/>
                <a:gd name="T8" fmla="*/ 183 w 183"/>
                <a:gd name="T9" fmla="*/ 91 h 95"/>
                <a:gd name="T10" fmla="*/ 183 w 183"/>
                <a:gd name="T11" fmla="*/ 95 h 95"/>
                <a:gd name="T12" fmla="*/ 9 w 183"/>
                <a:gd name="T13" fmla="*/ 87 h 95"/>
                <a:gd name="T14" fmla="*/ 174 w 183"/>
                <a:gd name="T15" fmla="*/ 87 h 95"/>
                <a:gd name="T16" fmla="*/ 91 w 183"/>
                <a:gd name="T17" fmla="*/ 8 h 95"/>
                <a:gd name="T18" fmla="*/ 9 w 183"/>
                <a:gd name="T19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95">
                  <a:moveTo>
                    <a:pt x="183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2" y="0"/>
                    <a:pt x="183" y="41"/>
                    <a:pt x="183" y="91"/>
                  </a:cubicBezTo>
                  <a:lnTo>
                    <a:pt x="183" y="95"/>
                  </a:lnTo>
                  <a:close/>
                  <a:moveTo>
                    <a:pt x="9" y="87"/>
                  </a:moveTo>
                  <a:cubicBezTo>
                    <a:pt x="174" y="87"/>
                    <a:pt x="174" y="87"/>
                    <a:pt x="174" y="87"/>
                  </a:cubicBezTo>
                  <a:cubicBezTo>
                    <a:pt x="172" y="43"/>
                    <a:pt x="136" y="8"/>
                    <a:pt x="91" y="8"/>
                  </a:cubicBezTo>
                  <a:cubicBezTo>
                    <a:pt x="47" y="8"/>
                    <a:pt x="11" y="43"/>
                    <a:pt x="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976938" y="3489325"/>
              <a:ext cx="214312" cy="120650"/>
            </a:xfrm>
            <a:custGeom>
              <a:avLst/>
              <a:gdLst>
                <a:gd name="T0" fmla="*/ 28 w 57"/>
                <a:gd name="T1" fmla="*/ 32 h 32"/>
                <a:gd name="T2" fmla="*/ 0 w 57"/>
                <a:gd name="T3" fmla="*/ 4 h 32"/>
                <a:gd name="T4" fmla="*/ 0 w 57"/>
                <a:gd name="T5" fmla="*/ 0 h 32"/>
                <a:gd name="T6" fmla="*/ 57 w 57"/>
                <a:gd name="T7" fmla="*/ 0 h 32"/>
                <a:gd name="T8" fmla="*/ 57 w 57"/>
                <a:gd name="T9" fmla="*/ 4 h 32"/>
                <a:gd name="T10" fmla="*/ 28 w 57"/>
                <a:gd name="T11" fmla="*/ 32 h 32"/>
                <a:gd name="T12" fmla="*/ 9 w 57"/>
                <a:gd name="T13" fmla="*/ 8 h 32"/>
                <a:gd name="T14" fmla="*/ 28 w 57"/>
                <a:gd name="T15" fmla="*/ 24 h 32"/>
                <a:gd name="T16" fmla="*/ 48 w 57"/>
                <a:gd name="T17" fmla="*/ 8 h 32"/>
                <a:gd name="T18" fmla="*/ 9 w 57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2">
                  <a:moveTo>
                    <a:pt x="28" y="32"/>
                  </a:moveTo>
                  <a:cubicBezTo>
                    <a:pt x="13" y="32"/>
                    <a:pt x="0" y="20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0"/>
                    <a:pt x="44" y="32"/>
                    <a:pt x="28" y="32"/>
                  </a:cubicBezTo>
                  <a:close/>
                  <a:moveTo>
                    <a:pt x="9" y="8"/>
                  </a:moveTo>
                  <a:cubicBezTo>
                    <a:pt x="11" y="17"/>
                    <a:pt x="19" y="24"/>
                    <a:pt x="28" y="24"/>
                  </a:cubicBezTo>
                  <a:cubicBezTo>
                    <a:pt x="38" y="24"/>
                    <a:pt x="46" y="17"/>
                    <a:pt x="48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5924550" y="3500438"/>
              <a:ext cx="57150" cy="60325"/>
            </a:xfrm>
            <a:custGeom>
              <a:avLst/>
              <a:gdLst>
                <a:gd name="T0" fmla="*/ 7 w 36"/>
                <a:gd name="T1" fmla="*/ 38 h 38"/>
                <a:gd name="T2" fmla="*/ 0 w 36"/>
                <a:gd name="T3" fmla="*/ 31 h 38"/>
                <a:gd name="T4" fmla="*/ 28 w 36"/>
                <a:gd name="T5" fmla="*/ 0 h 38"/>
                <a:gd name="T6" fmla="*/ 36 w 36"/>
                <a:gd name="T7" fmla="*/ 7 h 38"/>
                <a:gd name="T8" fmla="*/ 7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7" y="38"/>
                  </a:moveTo>
                  <a:lnTo>
                    <a:pt x="0" y="3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5541963" y="3646488"/>
              <a:ext cx="304800" cy="330200"/>
            </a:xfrm>
            <a:custGeom>
              <a:avLst/>
              <a:gdLst>
                <a:gd name="T0" fmla="*/ 7 w 192"/>
                <a:gd name="T1" fmla="*/ 208 h 208"/>
                <a:gd name="T2" fmla="*/ 0 w 192"/>
                <a:gd name="T3" fmla="*/ 201 h 208"/>
                <a:gd name="T4" fmla="*/ 45 w 192"/>
                <a:gd name="T5" fmla="*/ 154 h 208"/>
                <a:gd name="T6" fmla="*/ 52 w 192"/>
                <a:gd name="T7" fmla="*/ 161 h 208"/>
                <a:gd name="T8" fmla="*/ 7 w 192"/>
                <a:gd name="T9" fmla="*/ 208 h 208"/>
                <a:gd name="T10" fmla="*/ 107 w 192"/>
                <a:gd name="T11" fmla="*/ 102 h 208"/>
                <a:gd name="T12" fmla="*/ 99 w 192"/>
                <a:gd name="T13" fmla="*/ 95 h 208"/>
                <a:gd name="T14" fmla="*/ 184 w 192"/>
                <a:gd name="T15" fmla="*/ 0 h 208"/>
                <a:gd name="T16" fmla="*/ 192 w 192"/>
                <a:gd name="T17" fmla="*/ 7 h 208"/>
                <a:gd name="T18" fmla="*/ 107 w 192"/>
                <a:gd name="T19" fmla="*/ 10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8">
                  <a:moveTo>
                    <a:pt x="7" y="208"/>
                  </a:moveTo>
                  <a:lnTo>
                    <a:pt x="0" y="201"/>
                  </a:lnTo>
                  <a:lnTo>
                    <a:pt x="45" y="154"/>
                  </a:lnTo>
                  <a:lnTo>
                    <a:pt x="52" y="161"/>
                  </a:lnTo>
                  <a:lnTo>
                    <a:pt x="7" y="208"/>
                  </a:lnTo>
                  <a:close/>
                  <a:moveTo>
                    <a:pt x="107" y="102"/>
                  </a:moveTo>
                  <a:lnTo>
                    <a:pt x="99" y="95"/>
                  </a:lnTo>
                  <a:lnTo>
                    <a:pt x="184" y="0"/>
                  </a:lnTo>
                  <a:lnTo>
                    <a:pt x="192" y="7"/>
                  </a:lnTo>
                  <a:lnTo>
                    <a:pt x="107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5414963" y="4056063"/>
              <a:ext cx="55562" cy="58738"/>
            </a:xfrm>
            <a:custGeom>
              <a:avLst/>
              <a:gdLst>
                <a:gd name="T0" fmla="*/ 7 w 35"/>
                <a:gd name="T1" fmla="*/ 37 h 37"/>
                <a:gd name="T2" fmla="*/ 0 w 35"/>
                <a:gd name="T3" fmla="*/ 30 h 37"/>
                <a:gd name="T4" fmla="*/ 28 w 35"/>
                <a:gd name="T5" fmla="*/ 0 h 37"/>
                <a:gd name="T6" fmla="*/ 35 w 35"/>
                <a:gd name="T7" fmla="*/ 7 h 37"/>
                <a:gd name="T8" fmla="*/ 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7" y="37"/>
                  </a:moveTo>
                  <a:lnTo>
                    <a:pt x="0" y="30"/>
                  </a:lnTo>
                  <a:lnTo>
                    <a:pt x="28" y="0"/>
                  </a:lnTo>
                  <a:lnTo>
                    <a:pt x="35" y="7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6224588" y="3503613"/>
              <a:ext cx="52387" cy="60325"/>
            </a:xfrm>
            <a:custGeom>
              <a:avLst/>
              <a:gdLst>
                <a:gd name="T0" fmla="*/ 26 w 33"/>
                <a:gd name="T1" fmla="*/ 38 h 38"/>
                <a:gd name="T2" fmla="*/ 0 w 33"/>
                <a:gd name="T3" fmla="*/ 8 h 38"/>
                <a:gd name="T4" fmla="*/ 7 w 33"/>
                <a:gd name="T5" fmla="*/ 0 h 38"/>
                <a:gd name="T6" fmla="*/ 33 w 33"/>
                <a:gd name="T7" fmla="*/ 34 h 38"/>
                <a:gd name="T8" fmla="*/ 26 w 3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26" y="3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33" y="34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6351588" y="3657600"/>
              <a:ext cx="300037" cy="341313"/>
            </a:xfrm>
            <a:custGeom>
              <a:avLst/>
              <a:gdLst>
                <a:gd name="T0" fmla="*/ 180 w 189"/>
                <a:gd name="T1" fmla="*/ 215 h 215"/>
                <a:gd name="T2" fmla="*/ 137 w 189"/>
                <a:gd name="T3" fmla="*/ 166 h 215"/>
                <a:gd name="T4" fmla="*/ 144 w 189"/>
                <a:gd name="T5" fmla="*/ 159 h 215"/>
                <a:gd name="T6" fmla="*/ 189 w 189"/>
                <a:gd name="T7" fmla="*/ 211 h 215"/>
                <a:gd name="T8" fmla="*/ 180 w 189"/>
                <a:gd name="T9" fmla="*/ 215 h 215"/>
                <a:gd name="T10" fmla="*/ 85 w 189"/>
                <a:gd name="T11" fmla="*/ 104 h 215"/>
                <a:gd name="T12" fmla="*/ 0 w 189"/>
                <a:gd name="T13" fmla="*/ 7 h 215"/>
                <a:gd name="T14" fmla="*/ 7 w 189"/>
                <a:gd name="T15" fmla="*/ 0 h 215"/>
                <a:gd name="T16" fmla="*/ 92 w 189"/>
                <a:gd name="T17" fmla="*/ 97 h 215"/>
                <a:gd name="T18" fmla="*/ 85 w 189"/>
                <a:gd name="T19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5">
                  <a:moveTo>
                    <a:pt x="180" y="215"/>
                  </a:moveTo>
                  <a:lnTo>
                    <a:pt x="137" y="166"/>
                  </a:lnTo>
                  <a:lnTo>
                    <a:pt x="144" y="159"/>
                  </a:lnTo>
                  <a:lnTo>
                    <a:pt x="189" y="211"/>
                  </a:lnTo>
                  <a:lnTo>
                    <a:pt x="180" y="215"/>
                  </a:lnTo>
                  <a:close/>
                  <a:moveTo>
                    <a:pt x="85" y="10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92" y="97"/>
                  </a:lnTo>
                  <a:lnTo>
                    <a:pt x="8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19888" y="4086225"/>
              <a:ext cx="52387" cy="58738"/>
            </a:xfrm>
            <a:custGeom>
              <a:avLst/>
              <a:gdLst>
                <a:gd name="T0" fmla="*/ 26 w 33"/>
                <a:gd name="T1" fmla="*/ 37 h 37"/>
                <a:gd name="T2" fmla="*/ 0 w 33"/>
                <a:gd name="T3" fmla="*/ 4 h 37"/>
                <a:gd name="T4" fmla="*/ 7 w 33"/>
                <a:gd name="T5" fmla="*/ 0 h 37"/>
                <a:gd name="T6" fmla="*/ 33 w 33"/>
                <a:gd name="T7" fmla="*/ 30 h 37"/>
                <a:gd name="T8" fmla="*/ 26 w 3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6" y="37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3" y="30"/>
                  </a:ln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6086475" y="3497263"/>
              <a:ext cx="14287" cy="539750"/>
            </a:xfrm>
            <a:custGeom>
              <a:avLst/>
              <a:gdLst>
                <a:gd name="T0" fmla="*/ 9 w 9"/>
                <a:gd name="T1" fmla="*/ 340 h 340"/>
                <a:gd name="T2" fmla="*/ 0 w 9"/>
                <a:gd name="T3" fmla="*/ 340 h 340"/>
                <a:gd name="T4" fmla="*/ 0 w 9"/>
                <a:gd name="T5" fmla="*/ 323 h 340"/>
                <a:gd name="T6" fmla="*/ 9 w 9"/>
                <a:gd name="T7" fmla="*/ 323 h 340"/>
                <a:gd name="T8" fmla="*/ 9 w 9"/>
                <a:gd name="T9" fmla="*/ 340 h 340"/>
                <a:gd name="T10" fmla="*/ 9 w 9"/>
                <a:gd name="T11" fmla="*/ 297 h 340"/>
                <a:gd name="T12" fmla="*/ 0 w 9"/>
                <a:gd name="T13" fmla="*/ 297 h 340"/>
                <a:gd name="T14" fmla="*/ 0 w 9"/>
                <a:gd name="T15" fmla="*/ 269 h 340"/>
                <a:gd name="T16" fmla="*/ 9 w 9"/>
                <a:gd name="T17" fmla="*/ 269 h 340"/>
                <a:gd name="T18" fmla="*/ 9 w 9"/>
                <a:gd name="T19" fmla="*/ 297 h 340"/>
                <a:gd name="T20" fmla="*/ 9 w 9"/>
                <a:gd name="T21" fmla="*/ 229 h 340"/>
                <a:gd name="T22" fmla="*/ 0 w 9"/>
                <a:gd name="T23" fmla="*/ 229 h 340"/>
                <a:gd name="T24" fmla="*/ 0 w 9"/>
                <a:gd name="T25" fmla="*/ 196 h 340"/>
                <a:gd name="T26" fmla="*/ 9 w 9"/>
                <a:gd name="T27" fmla="*/ 196 h 340"/>
                <a:gd name="T28" fmla="*/ 9 w 9"/>
                <a:gd name="T29" fmla="*/ 229 h 340"/>
                <a:gd name="T30" fmla="*/ 9 w 9"/>
                <a:gd name="T31" fmla="*/ 156 h 340"/>
                <a:gd name="T32" fmla="*/ 0 w 9"/>
                <a:gd name="T33" fmla="*/ 156 h 340"/>
                <a:gd name="T34" fmla="*/ 0 w 9"/>
                <a:gd name="T35" fmla="*/ 127 h 340"/>
                <a:gd name="T36" fmla="*/ 9 w 9"/>
                <a:gd name="T37" fmla="*/ 127 h 340"/>
                <a:gd name="T38" fmla="*/ 9 w 9"/>
                <a:gd name="T39" fmla="*/ 156 h 340"/>
                <a:gd name="T40" fmla="*/ 9 w 9"/>
                <a:gd name="T41" fmla="*/ 104 h 340"/>
                <a:gd name="T42" fmla="*/ 0 w 9"/>
                <a:gd name="T43" fmla="*/ 104 h 340"/>
                <a:gd name="T44" fmla="*/ 0 w 9"/>
                <a:gd name="T45" fmla="*/ 73 h 340"/>
                <a:gd name="T46" fmla="*/ 9 w 9"/>
                <a:gd name="T47" fmla="*/ 73 h 340"/>
                <a:gd name="T48" fmla="*/ 9 w 9"/>
                <a:gd name="T49" fmla="*/ 104 h 340"/>
                <a:gd name="T50" fmla="*/ 9 w 9"/>
                <a:gd name="T51" fmla="*/ 35 h 340"/>
                <a:gd name="T52" fmla="*/ 0 w 9"/>
                <a:gd name="T53" fmla="*/ 35 h 340"/>
                <a:gd name="T54" fmla="*/ 0 w 9"/>
                <a:gd name="T55" fmla="*/ 0 h 340"/>
                <a:gd name="T56" fmla="*/ 9 w 9"/>
                <a:gd name="T57" fmla="*/ 0 h 340"/>
                <a:gd name="T58" fmla="*/ 9 w 9"/>
                <a:gd name="T59" fmla="*/ 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40">
                  <a:moveTo>
                    <a:pt x="9" y="340"/>
                  </a:moveTo>
                  <a:lnTo>
                    <a:pt x="0" y="340"/>
                  </a:lnTo>
                  <a:lnTo>
                    <a:pt x="0" y="323"/>
                  </a:lnTo>
                  <a:lnTo>
                    <a:pt x="9" y="323"/>
                  </a:lnTo>
                  <a:lnTo>
                    <a:pt x="9" y="340"/>
                  </a:lnTo>
                  <a:close/>
                  <a:moveTo>
                    <a:pt x="9" y="297"/>
                  </a:moveTo>
                  <a:lnTo>
                    <a:pt x="0" y="297"/>
                  </a:lnTo>
                  <a:lnTo>
                    <a:pt x="0" y="269"/>
                  </a:lnTo>
                  <a:lnTo>
                    <a:pt x="9" y="269"/>
                  </a:lnTo>
                  <a:lnTo>
                    <a:pt x="9" y="297"/>
                  </a:lnTo>
                  <a:close/>
                  <a:moveTo>
                    <a:pt x="9" y="229"/>
                  </a:moveTo>
                  <a:lnTo>
                    <a:pt x="0" y="229"/>
                  </a:lnTo>
                  <a:lnTo>
                    <a:pt x="0" y="196"/>
                  </a:lnTo>
                  <a:lnTo>
                    <a:pt x="9" y="196"/>
                  </a:lnTo>
                  <a:lnTo>
                    <a:pt x="9" y="229"/>
                  </a:lnTo>
                  <a:close/>
                  <a:moveTo>
                    <a:pt x="9" y="156"/>
                  </a:moveTo>
                  <a:lnTo>
                    <a:pt x="0" y="156"/>
                  </a:lnTo>
                  <a:lnTo>
                    <a:pt x="0" y="127"/>
                  </a:lnTo>
                  <a:lnTo>
                    <a:pt x="9" y="127"/>
                  </a:lnTo>
                  <a:lnTo>
                    <a:pt x="9" y="156"/>
                  </a:lnTo>
                  <a:close/>
                  <a:moveTo>
                    <a:pt x="9" y="104"/>
                  </a:moveTo>
                  <a:lnTo>
                    <a:pt x="0" y="104"/>
                  </a:lnTo>
                  <a:lnTo>
                    <a:pt x="0" y="73"/>
                  </a:lnTo>
                  <a:lnTo>
                    <a:pt x="9" y="73"/>
                  </a:lnTo>
                  <a:lnTo>
                    <a:pt x="9" y="104"/>
                  </a:lnTo>
                  <a:close/>
                  <a:moveTo>
                    <a:pt x="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6078538" y="2727325"/>
              <a:ext cx="30162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5853113" y="3571875"/>
              <a:ext cx="180975" cy="401638"/>
            </a:xfrm>
            <a:custGeom>
              <a:avLst/>
              <a:gdLst>
                <a:gd name="T0" fmla="*/ 10 w 114"/>
                <a:gd name="T1" fmla="*/ 253 h 253"/>
                <a:gd name="T2" fmla="*/ 0 w 114"/>
                <a:gd name="T3" fmla="*/ 250 h 253"/>
                <a:gd name="T4" fmla="*/ 3 w 114"/>
                <a:gd name="T5" fmla="*/ 246 h 253"/>
                <a:gd name="T6" fmla="*/ 12 w 114"/>
                <a:gd name="T7" fmla="*/ 248 h 253"/>
                <a:gd name="T8" fmla="*/ 10 w 114"/>
                <a:gd name="T9" fmla="*/ 253 h 253"/>
                <a:gd name="T10" fmla="*/ 31 w 114"/>
                <a:gd name="T11" fmla="*/ 205 h 253"/>
                <a:gd name="T12" fmla="*/ 22 w 114"/>
                <a:gd name="T13" fmla="*/ 201 h 253"/>
                <a:gd name="T14" fmla="*/ 45 w 114"/>
                <a:gd name="T15" fmla="*/ 146 h 253"/>
                <a:gd name="T16" fmla="*/ 52 w 114"/>
                <a:gd name="T17" fmla="*/ 149 h 253"/>
                <a:gd name="T18" fmla="*/ 31 w 114"/>
                <a:gd name="T19" fmla="*/ 205 h 253"/>
                <a:gd name="T20" fmla="*/ 66 w 114"/>
                <a:gd name="T21" fmla="*/ 118 h 253"/>
                <a:gd name="T22" fmla="*/ 57 w 114"/>
                <a:gd name="T23" fmla="*/ 116 h 253"/>
                <a:gd name="T24" fmla="*/ 64 w 114"/>
                <a:gd name="T25" fmla="*/ 102 h 253"/>
                <a:gd name="T26" fmla="*/ 73 w 114"/>
                <a:gd name="T27" fmla="*/ 104 h 253"/>
                <a:gd name="T28" fmla="*/ 66 w 114"/>
                <a:gd name="T29" fmla="*/ 118 h 253"/>
                <a:gd name="T30" fmla="*/ 90 w 114"/>
                <a:gd name="T31" fmla="*/ 59 h 253"/>
                <a:gd name="T32" fmla="*/ 83 w 114"/>
                <a:gd name="T33" fmla="*/ 57 h 253"/>
                <a:gd name="T34" fmla="*/ 104 w 114"/>
                <a:gd name="T35" fmla="*/ 0 h 253"/>
                <a:gd name="T36" fmla="*/ 114 w 114"/>
                <a:gd name="T37" fmla="*/ 5 h 253"/>
                <a:gd name="T38" fmla="*/ 90 w 114"/>
                <a:gd name="T39" fmla="*/ 5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253">
                  <a:moveTo>
                    <a:pt x="10" y="253"/>
                  </a:moveTo>
                  <a:lnTo>
                    <a:pt x="0" y="250"/>
                  </a:lnTo>
                  <a:lnTo>
                    <a:pt x="3" y="246"/>
                  </a:lnTo>
                  <a:lnTo>
                    <a:pt x="12" y="248"/>
                  </a:lnTo>
                  <a:lnTo>
                    <a:pt x="10" y="253"/>
                  </a:lnTo>
                  <a:close/>
                  <a:moveTo>
                    <a:pt x="31" y="205"/>
                  </a:moveTo>
                  <a:lnTo>
                    <a:pt x="22" y="201"/>
                  </a:lnTo>
                  <a:lnTo>
                    <a:pt x="45" y="146"/>
                  </a:lnTo>
                  <a:lnTo>
                    <a:pt x="52" y="149"/>
                  </a:lnTo>
                  <a:lnTo>
                    <a:pt x="31" y="205"/>
                  </a:lnTo>
                  <a:close/>
                  <a:moveTo>
                    <a:pt x="66" y="118"/>
                  </a:moveTo>
                  <a:lnTo>
                    <a:pt x="57" y="116"/>
                  </a:lnTo>
                  <a:lnTo>
                    <a:pt x="64" y="102"/>
                  </a:lnTo>
                  <a:lnTo>
                    <a:pt x="73" y="104"/>
                  </a:lnTo>
                  <a:lnTo>
                    <a:pt x="66" y="118"/>
                  </a:lnTo>
                  <a:close/>
                  <a:moveTo>
                    <a:pt x="90" y="59"/>
                  </a:moveTo>
                  <a:lnTo>
                    <a:pt x="83" y="57"/>
                  </a:lnTo>
                  <a:lnTo>
                    <a:pt x="104" y="0"/>
                  </a:lnTo>
                  <a:lnTo>
                    <a:pt x="114" y="5"/>
                  </a:lnTo>
                  <a:lnTo>
                    <a:pt x="9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6164263" y="3541713"/>
              <a:ext cx="142875" cy="292100"/>
            </a:xfrm>
            <a:custGeom>
              <a:avLst/>
              <a:gdLst>
                <a:gd name="T0" fmla="*/ 83 w 90"/>
                <a:gd name="T1" fmla="*/ 184 h 184"/>
                <a:gd name="T2" fmla="*/ 81 w 90"/>
                <a:gd name="T3" fmla="*/ 184 h 184"/>
                <a:gd name="T4" fmla="*/ 90 w 90"/>
                <a:gd name="T5" fmla="*/ 180 h 184"/>
                <a:gd name="T6" fmla="*/ 90 w 90"/>
                <a:gd name="T7" fmla="*/ 180 h 184"/>
                <a:gd name="T8" fmla="*/ 83 w 90"/>
                <a:gd name="T9" fmla="*/ 184 h 184"/>
                <a:gd name="T10" fmla="*/ 64 w 90"/>
                <a:gd name="T11" fmla="*/ 147 h 184"/>
                <a:gd name="T12" fmla="*/ 52 w 90"/>
                <a:gd name="T13" fmla="*/ 121 h 184"/>
                <a:gd name="T14" fmla="*/ 62 w 90"/>
                <a:gd name="T15" fmla="*/ 116 h 184"/>
                <a:gd name="T16" fmla="*/ 73 w 90"/>
                <a:gd name="T17" fmla="*/ 144 h 184"/>
                <a:gd name="T18" fmla="*/ 64 w 90"/>
                <a:gd name="T19" fmla="*/ 147 h 184"/>
                <a:gd name="T20" fmla="*/ 43 w 90"/>
                <a:gd name="T21" fmla="*/ 99 h 184"/>
                <a:gd name="T22" fmla="*/ 31 w 90"/>
                <a:gd name="T23" fmla="*/ 71 h 184"/>
                <a:gd name="T24" fmla="*/ 40 w 90"/>
                <a:gd name="T25" fmla="*/ 69 h 184"/>
                <a:gd name="T26" fmla="*/ 52 w 90"/>
                <a:gd name="T27" fmla="*/ 95 h 184"/>
                <a:gd name="T28" fmla="*/ 43 w 90"/>
                <a:gd name="T29" fmla="*/ 99 h 184"/>
                <a:gd name="T30" fmla="*/ 14 w 90"/>
                <a:gd name="T31" fmla="*/ 36 h 184"/>
                <a:gd name="T32" fmla="*/ 0 w 90"/>
                <a:gd name="T33" fmla="*/ 5 h 184"/>
                <a:gd name="T34" fmla="*/ 10 w 90"/>
                <a:gd name="T35" fmla="*/ 0 h 184"/>
                <a:gd name="T36" fmla="*/ 24 w 90"/>
                <a:gd name="T37" fmla="*/ 33 h 184"/>
                <a:gd name="T38" fmla="*/ 14 w 90"/>
                <a:gd name="T39" fmla="*/ 3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84">
                  <a:moveTo>
                    <a:pt x="83" y="184"/>
                  </a:moveTo>
                  <a:lnTo>
                    <a:pt x="81" y="184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3" y="184"/>
                  </a:lnTo>
                  <a:close/>
                  <a:moveTo>
                    <a:pt x="64" y="147"/>
                  </a:moveTo>
                  <a:lnTo>
                    <a:pt x="52" y="121"/>
                  </a:lnTo>
                  <a:lnTo>
                    <a:pt x="62" y="116"/>
                  </a:lnTo>
                  <a:lnTo>
                    <a:pt x="73" y="144"/>
                  </a:lnTo>
                  <a:lnTo>
                    <a:pt x="64" y="147"/>
                  </a:lnTo>
                  <a:close/>
                  <a:moveTo>
                    <a:pt x="43" y="99"/>
                  </a:moveTo>
                  <a:lnTo>
                    <a:pt x="31" y="71"/>
                  </a:lnTo>
                  <a:lnTo>
                    <a:pt x="40" y="69"/>
                  </a:lnTo>
                  <a:lnTo>
                    <a:pt x="52" y="95"/>
                  </a:lnTo>
                  <a:lnTo>
                    <a:pt x="43" y="99"/>
                  </a:lnTo>
                  <a:close/>
                  <a:moveTo>
                    <a:pt x="14" y="3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4" y="33"/>
                  </a:lnTo>
                  <a:lnTo>
                    <a:pt x="1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5905648" y="2253860"/>
            <a:ext cx="309334" cy="37159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 rot="584553">
            <a:off x="6921656" y="2121309"/>
            <a:ext cx="329045" cy="395273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39842" y="2786867"/>
            <a:ext cx="941283" cy="1000274"/>
            <a:chOff x="2384256" y="1429930"/>
            <a:chExt cx="706053" cy="750206"/>
          </a:xfrm>
        </p:grpSpPr>
        <p:grpSp>
          <p:nvGrpSpPr>
            <p:cNvPr id="18" name="组合 17"/>
            <p:cNvGrpSpPr/>
            <p:nvPr/>
          </p:nvGrpSpPr>
          <p:grpSpPr>
            <a:xfrm>
              <a:off x="2411760" y="1490614"/>
              <a:ext cx="648072" cy="648072"/>
              <a:chOff x="1907704" y="1131590"/>
              <a:chExt cx="1008112" cy="100811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2384256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数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30526" y="2786867"/>
            <a:ext cx="941284" cy="1000274"/>
            <a:chOff x="3133178" y="1429930"/>
            <a:chExt cx="706055" cy="750206"/>
          </a:xfrm>
        </p:grpSpPr>
        <p:grpSp>
          <p:nvGrpSpPr>
            <p:cNvPr id="24" name="组合 23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7" name="直接连接符 26"/>
              <p:cNvCxnSpPr>
                <a:stCxn id="26" idx="1"/>
                <a:endCxn id="26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6" idx="0"/>
                <a:endCxn id="26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据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1914" y="2786867"/>
            <a:ext cx="941284" cy="1000274"/>
            <a:chOff x="3912309" y="1429930"/>
            <a:chExt cx="706054" cy="750206"/>
          </a:xfrm>
        </p:grpSpPr>
        <p:grpSp>
          <p:nvGrpSpPr>
            <p:cNvPr id="30" name="组合 29"/>
            <p:cNvGrpSpPr/>
            <p:nvPr/>
          </p:nvGrpSpPr>
          <p:grpSpPr>
            <a:xfrm>
              <a:off x="3939813" y="1490614"/>
              <a:ext cx="648072" cy="648072"/>
              <a:chOff x="1907704" y="1131590"/>
              <a:chExt cx="1008112" cy="100811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3" name="直接连接符 32"/>
              <p:cNvCxnSpPr>
                <a:stCxn id="32" idx="1"/>
                <a:endCxn id="3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32" idx="0"/>
                <a:endCxn id="3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矩形 30"/>
            <p:cNvSpPr/>
            <p:nvPr/>
          </p:nvSpPr>
          <p:spPr>
            <a:xfrm>
              <a:off x="391230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洗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02609" y="2786867"/>
            <a:ext cx="941283" cy="1000274"/>
            <a:chOff x="4676320" y="1429930"/>
            <a:chExt cx="706053" cy="750206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3824" y="1490614"/>
              <a:ext cx="648072" cy="648072"/>
              <a:chOff x="1907704" y="1131590"/>
              <a:chExt cx="1008112" cy="1008112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9" name="直接连接符 38"/>
              <p:cNvCxnSpPr>
                <a:stCxn id="38" idx="1"/>
                <a:endCxn id="38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38" idx="0"/>
                <a:endCxn id="38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 36"/>
            <p:cNvSpPr/>
            <p:nvPr/>
          </p:nvSpPr>
          <p:spPr>
            <a:xfrm>
              <a:off x="4676320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模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93297" y="2786867"/>
            <a:ext cx="941284" cy="1000274"/>
            <a:chOff x="5411319" y="1429930"/>
            <a:chExt cx="706054" cy="75020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38823" y="1490614"/>
              <a:ext cx="648072" cy="648072"/>
              <a:chOff x="1907704" y="1131590"/>
              <a:chExt cx="1008112" cy="100811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45" name="直接连接符 44"/>
              <p:cNvCxnSpPr>
                <a:stCxn id="44" idx="1"/>
                <a:endCxn id="44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44" idx="0"/>
                <a:endCxn id="44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/>
            <p:cNvSpPr/>
            <p:nvPr/>
          </p:nvSpPr>
          <p:spPr>
            <a:xfrm>
              <a:off x="541131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块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914518" y="4282799"/>
            <a:ext cx="3477851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“对爬取的信息进行规范化。”</a:t>
            </a:r>
          </a:p>
        </p:txBody>
      </p:sp>
      <p:pic>
        <p:nvPicPr>
          <p:cNvPr id="48" name="Picture 3" descr="C:\Users\ABC\Desktop\GR-01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137" y="3623219"/>
            <a:ext cx="1252904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BC\Desktop\GR-010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72" y="3820144"/>
            <a:ext cx="7391859" cy="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5321224" y="2786867"/>
            <a:ext cx="941283" cy="1000274"/>
            <a:chOff x="3133179" y="1429930"/>
            <a:chExt cx="706053" cy="750206"/>
          </a:xfrm>
        </p:grpSpPr>
        <p:grpSp>
          <p:nvGrpSpPr>
            <p:cNvPr id="51" name="组合 50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54" name="直接连接符 53"/>
              <p:cNvCxnSpPr>
                <a:stCxn id="53" idx="1"/>
                <a:endCxn id="53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3" idx="0"/>
                <a:endCxn id="53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3133179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0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58697 -0.00432 L 2.22222E-6 4.1975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08948" y="3310783"/>
            <a:ext cx="5378009" cy="1728191"/>
            <a:chOff x="2557044" y="2483087"/>
            <a:chExt cx="4034032" cy="1296143"/>
          </a:xfrm>
        </p:grpSpPr>
        <p:sp>
          <p:nvSpPr>
            <p:cNvPr id="3" name="Line 34"/>
            <p:cNvSpPr>
              <a:spLocks noChangeShapeType="1"/>
            </p:cNvSpPr>
            <p:nvPr/>
          </p:nvSpPr>
          <p:spPr bwMode="auto">
            <a:xfrm rot="618245" flipV="1">
              <a:off x="4879539" y="2483087"/>
              <a:ext cx="117053" cy="1046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Line 35"/>
            <p:cNvSpPr>
              <a:spLocks noChangeShapeType="1"/>
            </p:cNvSpPr>
            <p:nvPr/>
          </p:nvSpPr>
          <p:spPr bwMode="auto">
            <a:xfrm rot="618245" flipH="1" flipV="1">
              <a:off x="4208628" y="2554460"/>
              <a:ext cx="432523" cy="849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Line 36"/>
            <p:cNvSpPr>
              <a:spLocks noChangeShapeType="1"/>
            </p:cNvSpPr>
            <p:nvPr/>
          </p:nvSpPr>
          <p:spPr bwMode="auto">
            <a:xfrm rot="618245" flipH="1" flipV="1">
              <a:off x="3363565" y="2982702"/>
              <a:ext cx="1029206" cy="4667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37"/>
            <p:cNvSpPr>
              <a:spLocks noChangeShapeType="1"/>
            </p:cNvSpPr>
            <p:nvPr/>
          </p:nvSpPr>
          <p:spPr bwMode="auto">
            <a:xfrm rot="618245" flipH="1">
              <a:off x="2557044" y="3566538"/>
              <a:ext cx="1750079" cy="24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Line 38"/>
            <p:cNvSpPr>
              <a:spLocks noChangeShapeType="1"/>
            </p:cNvSpPr>
            <p:nvPr/>
          </p:nvSpPr>
          <p:spPr bwMode="auto">
            <a:xfrm rot="618245" flipV="1">
              <a:off x="5096515" y="2825680"/>
              <a:ext cx="662346" cy="76512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Line 39"/>
            <p:cNvSpPr>
              <a:spLocks noChangeShapeType="1"/>
            </p:cNvSpPr>
            <p:nvPr/>
          </p:nvSpPr>
          <p:spPr bwMode="auto">
            <a:xfrm rot="618245" flipV="1">
              <a:off x="5293506" y="3303883"/>
              <a:ext cx="1297570" cy="4753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5026538" y="2102191"/>
            <a:ext cx="1077124" cy="1073459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6556588" y="2147872"/>
            <a:ext cx="1077125" cy="1073457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2286150" y="3929352"/>
            <a:ext cx="1077124" cy="1073459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8977262" y="3975032"/>
            <a:ext cx="1077124" cy="1073459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3405147" y="2855894"/>
            <a:ext cx="1077125" cy="1073457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7854461" y="2823540"/>
            <a:ext cx="1077124" cy="1073459"/>
          </a:xfrm>
          <a:prstGeom prst="ellipse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23311" y="1300904"/>
            <a:ext cx="11039789" cy="2554234"/>
            <a:chOff x="467544" y="975678"/>
            <a:chExt cx="8280920" cy="1915675"/>
          </a:xfrm>
        </p:grpSpPr>
        <p:sp>
          <p:nvSpPr>
            <p:cNvPr id="16" name="Rectangle 58"/>
            <p:cNvSpPr>
              <a:spLocks noChangeArrowheads="1"/>
            </p:cNvSpPr>
            <p:nvPr/>
          </p:nvSpPr>
          <p:spPr bwMode="auto">
            <a:xfrm>
              <a:off x="2771800" y="1001374"/>
              <a:ext cx="1781483" cy="475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规范化经验列</a:t>
              </a:r>
            </a:p>
          </p:txBody>
        </p:sp>
        <p:sp>
          <p:nvSpPr>
            <p:cNvPr id="17" name="Rectangle 61"/>
            <p:cNvSpPr>
              <a:spLocks noChangeArrowheads="1"/>
            </p:cNvSpPr>
            <p:nvPr/>
          </p:nvSpPr>
          <p:spPr bwMode="auto">
            <a:xfrm>
              <a:off x="5022765" y="975678"/>
              <a:ext cx="1781483" cy="475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规范化薪资列</a:t>
              </a: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467544" y="2355726"/>
              <a:ext cx="1781483" cy="475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处理脏数据</a:t>
              </a:r>
            </a:p>
          </p:txBody>
        </p:sp>
        <p:sp>
          <p:nvSpPr>
            <p:cNvPr id="19" name="Rectangle 67"/>
            <p:cNvSpPr>
              <a:spLocks noChangeArrowheads="1"/>
            </p:cNvSpPr>
            <p:nvPr/>
          </p:nvSpPr>
          <p:spPr bwMode="auto">
            <a:xfrm>
              <a:off x="6966981" y="2415838"/>
              <a:ext cx="1781483" cy="475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存储规范化数据</a:t>
              </a:r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1187624" y="1553754"/>
              <a:ext cx="1781484" cy="475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r"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规范化岗位列</a:t>
              </a:r>
            </a:p>
          </p:txBody>
        </p:sp>
        <p:sp>
          <p:nvSpPr>
            <p:cNvPr id="21" name="Rectangle 73"/>
            <p:cNvSpPr>
              <a:spLocks noChangeArrowheads="1"/>
            </p:cNvSpPr>
            <p:nvPr/>
          </p:nvSpPr>
          <p:spPr bwMode="auto">
            <a:xfrm>
              <a:off x="6750958" y="1641105"/>
              <a:ext cx="1781482" cy="475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规范化浏览量</a:t>
              </a:r>
            </a:p>
          </p:txBody>
        </p:sp>
      </p:grpSp>
      <p:sp>
        <p:nvSpPr>
          <p:cNvPr id="22" name="Oval 44"/>
          <p:cNvSpPr>
            <a:spLocks noChangeArrowheads="1"/>
          </p:cNvSpPr>
          <p:nvPr/>
        </p:nvSpPr>
        <p:spPr bwMode="gray">
          <a:xfrm>
            <a:off x="5338641" y="4483215"/>
            <a:ext cx="1750804" cy="173009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lIns="121908" tIns="60954" rIns="121908" bIns="60954" anchor="ctr"/>
          <a:lstStyle/>
          <a:p>
            <a:pPr algn="ctr"/>
            <a:r>
              <a:rPr lang="zh-CN" altLang="en-US" sz="2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爬取到的</a:t>
            </a:r>
            <a:endParaRPr lang="en-US" altLang="zh-CN" sz="2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</a:t>
            </a:r>
          </a:p>
        </p:txBody>
      </p: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数据清洗模块</a:t>
            </a:r>
            <a:r>
              <a:rPr lang="en-US" altLang="zh-CN" dirty="0"/>
              <a:t>-</a:t>
            </a:r>
            <a:r>
              <a:rPr lang="zh-CN" altLang="en-US" dirty="0"/>
              <a:t>功能点</a:t>
            </a:r>
          </a:p>
        </p:txBody>
      </p:sp>
    </p:spTree>
    <p:extLst>
      <p:ext uri="{BB962C8B-B14F-4D97-AF65-F5344CB8AC3E}">
        <p14:creationId xmlns:p14="http://schemas.microsoft.com/office/powerpoint/2010/main" val="7113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弧形箭头 1"/>
          <p:cNvSpPr/>
          <p:nvPr/>
        </p:nvSpPr>
        <p:spPr>
          <a:xfrm>
            <a:off x="1297348" y="1875352"/>
            <a:ext cx="3350247" cy="2015067"/>
          </a:xfrm>
          <a:prstGeom prst="curvedDownArrow">
            <a:avLst>
              <a:gd name="adj1" fmla="val 46521"/>
              <a:gd name="adj2" fmla="val 83125"/>
              <a:gd name="adj3" fmla="val 2164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08" tIns="60954" rIns="121908" bIns="60954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上弧形箭头 2"/>
          <p:cNvSpPr/>
          <p:nvPr/>
        </p:nvSpPr>
        <p:spPr>
          <a:xfrm flipH="1" flipV="1">
            <a:off x="1131839" y="3937481"/>
            <a:ext cx="3014866" cy="1813024"/>
          </a:xfrm>
          <a:prstGeom prst="curvedDownArrow">
            <a:avLst>
              <a:gd name="adj1" fmla="val 46521"/>
              <a:gd name="adj2" fmla="val 83125"/>
              <a:gd name="adj3" fmla="val 2164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08" tIns="60954" rIns="121908" bIns="60954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99988" y="2123463"/>
            <a:ext cx="7288482" cy="469435"/>
            <a:chOff x="2700342" y="1592600"/>
            <a:chExt cx="5467073" cy="352077"/>
          </a:xfrm>
        </p:grpSpPr>
        <p:cxnSp>
          <p:nvCxnSpPr>
            <p:cNvPr id="5" name="直接连接符​​ 14"/>
            <p:cNvCxnSpPr/>
            <p:nvPr/>
          </p:nvCxnSpPr>
          <p:spPr>
            <a:xfrm>
              <a:off x="2700342" y="1944677"/>
              <a:ext cx="540067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129889" y="1592600"/>
              <a:ext cx="3037526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457154" indent="-457154">
                <a:buFont typeface="Arial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以逗号分割，列数不为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列的数据去除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99988" y="4838895"/>
            <a:ext cx="7351973" cy="442173"/>
            <a:chOff x="2700342" y="3629172"/>
            <a:chExt cx="5514698" cy="331630"/>
          </a:xfrm>
        </p:grpSpPr>
        <p:cxnSp>
          <p:nvCxnSpPr>
            <p:cNvPr id="8" name="直接连接符​​ 15"/>
            <p:cNvCxnSpPr/>
            <p:nvPr/>
          </p:nvCxnSpPr>
          <p:spPr>
            <a:xfrm>
              <a:off x="2700342" y="3960802"/>
              <a:ext cx="540067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959879" y="3629172"/>
              <a:ext cx="3255161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457154" indent="-457154">
                <a:buFont typeface="Arial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去除经验列为：不限经验、薪资列：面谈</a:t>
              </a:r>
              <a:endPara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</a:t>
            </a:r>
            <a:r>
              <a:rPr lang="en-US" altLang="zh-CN" dirty="0"/>
              <a:t>-</a:t>
            </a:r>
            <a:r>
              <a:rPr lang="zh-CN" altLang="en-US" dirty="0"/>
              <a:t>脏数据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A739D8-9668-432E-847C-B5BA226FB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5" y="211563"/>
            <a:ext cx="2952328" cy="19286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6E5BF4-E22F-4DA0-816C-1AF5FF6F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175" y="2713017"/>
            <a:ext cx="4785775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98629" y="1383670"/>
            <a:ext cx="6749620" cy="4470169"/>
            <a:chOff x="1799206" y="1253776"/>
            <a:chExt cx="5062874" cy="3352627"/>
          </a:xfrm>
        </p:grpSpPr>
        <p:sp>
          <p:nvSpPr>
            <p:cNvPr id="3" name="Line 11"/>
            <p:cNvSpPr>
              <a:spLocks noChangeShapeType="1"/>
            </p:cNvSpPr>
            <p:nvPr/>
          </p:nvSpPr>
          <p:spPr bwMode="auto">
            <a:xfrm flipV="1">
              <a:off x="1799206" y="3033398"/>
              <a:ext cx="3352627" cy="1025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Line 12"/>
            <p:cNvSpPr>
              <a:spLocks noChangeShapeType="1"/>
            </p:cNvSpPr>
            <p:nvPr/>
          </p:nvSpPr>
          <p:spPr bwMode="auto">
            <a:xfrm>
              <a:off x="3441587" y="2006345"/>
              <a:ext cx="1710247" cy="10270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Line 13"/>
            <p:cNvSpPr>
              <a:spLocks noChangeShapeType="1"/>
            </p:cNvSpPr>
            <p:nvPr/>
          </p:nvSpPr>
          <p:spPr bwMode="auto">
            <a:xfrm flipV="1">
              <a:off x="5150325" y="1253776"/>
              <a:ext cx="1574513" cy="1779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5151833" y="3033398"/>
              <a:ext cx="1710247" cy="15730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44233" y="836712"/>
            <a:ext cx="7660425" cy="5471584"/>
            <a:chOff x="1458364" y="843558"/>
            <a:chExt cx="5746067" cy="4103688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314620" y="843558"/>
              <a:ext cx="820436" cy="820436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6589104" y="4331919"/>
              <a:ext cx="615327" cy="61532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99235" y="1733369"/>
              <a:ext cx="478085" cy="47808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458364" y="3716592"/>
              <a:ext cx="684702" cy="68470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</p:grp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6275086" y="2844568"/>
            <a:ext cx="1640658" cy="164087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08" tIns="60954" rIns="121908" bIns="60954" anchor="ctr"/>
          <a:lstStyle/>
          <a:p>
            <a:r>
              <a:rPr lang="zh-CN" altLang="en-US" sz="27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合法</a:t>
            </a:r>
            <a:endParaRPr lang="en-US" altLang="zh-CN" sz="27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7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</a:t>
            </a:r>
            <a:endParaRPr lang="en-US" altLang="zh-CN" sz="27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60079" y="1110191"/>
            <a:ext cx="9249455" cy="5017127"/>
            <a:chOff x="1770289" y="1048667"/>
            <a:chExt cx="6937994" cy="3762845"/>
          </a:xfrm>
        </p:grpSpPr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1770289" y="1663994"/>
              <a:ext cx="1367895" cy="410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浏览量规范化</a:t>
              </a:r>
              <a:endParaRPr lang="en-US" altLang="zh-CN" sz="2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7135056" y="1048667"/>
              <a:ext cx="1367896" cy="410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岗位规范化</a:t>
              </a:r>
              <a:endParaRPr lang="en-US" altLang="zh-CN" sz="2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7340388" y="4401294"/>
              <a:ext cx="1367895" cy="410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经验规范化</a:t>
              </a:r>
              <a:endParaRPr lang="en-US" altLang="zh-CN" sz="2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</a:t>
            </a:r>
            <a:r>
              <a:rPr lang="en-US" altLang="zh-CN" dirty="0"/>
              <a:t>-</a:t>
            </a:r>
            <a:r>
              <a:rPr lang="zh-CN" altLang="en-US" dirty="0"/>
              <a:t>规范化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C7C363D1-A7D6-4961-ADB9-1E1EE6273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63" y="4850413"/>
            <a:ext cx="1823623" cy="54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薪资规范化</a:t>
            </a:r>
            <a:endParaRPr lang="en-US" altLang="zh-CN" sz="2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AF3EFA2-177D-47CA-BD39-F967ABB6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39" y="5123891"/>
            <a:ext cx="3086367" cy="13336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4F7CAB9-957D-4CA4-B4A7-1A92D8829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3" y="2633231"/>
            <a:ext cx="3215919" cy="10821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9794B5C-07FE-4D9C-A7F9-708DD52E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783" y="115703"/>
            <a:ext cx="4442845" cy="14098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036B4FD-0D18-420F-A78B-2A54EA130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131" y="2254330"/>
            <a:ext cx="2989281" cy="28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0706" y="-243408"/>
            <a:ext cx="2351580" cy="2456098"/>
            <a:chOff x="5414963" y="2727325"/>
            <a:chExt cx="1357312" cy="1417638"/>
          </a:xfrm>
          <a:solidFill>
            <a:schemeClr val="bg1">
              <a:lumMod val="85000"/>
            </a:schemeClr>
          </a:solidFill>
        </p:grpSpPr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5740400" y="3163888"/>
              <a:ext cx="685800" cy="355600"/>
            </a:xfrm>
            <a:custGeom>
              <a:avLst/>
              <a:gdLst>
                <a:gd name="T0" fmla="*/ 183 w 183"/>
                <a:gd name="T1" fmla="*/ 95 h 95"/>
                <a:gd name="T2" fmla="*/ 0 w 183"/>
                <a:gd name="T3" fmla="*/ 95 h 95"/>
                <a:gd name="T4" fmla="*/ 0 w 183"/>
                <a:gd name="T5" fmla="*/ 91 h 95"/>
                <a:gd name="T6" fmla="*/ 91 w 183"/>
                <a:gd name="T7" fmla="*/ 0 h 95"/>
                <a:gd name="T8" fmla="*/ 183 w 183"/>
                <a:gd name="T9" fmla="*/ 91 h 95"/>
                <a:gd name="T10" fmla="*/ 183 w 183"/>
                <a:gd name="T11" fmla="*/ 95 h 95"/>
                <a:gd name="T12" fmla="*/ 9 w 183"/>
                <a:gd name="T13" fmla="*/ 87 h 95"/>
                <a:gd name="T14" fmla="*/ 174 w 183"/>
                <a:gd name="T15" fmla="*/ 87 h 95"/>
                <a:gd name="T16" fmla="*/ 91 w 183"/>
                <a:gd name="T17" fmla="*/ 8 h 95"/>
                <a:gd name="T18" fmla="*/ 9 w 183"/>
                <a:gd name="T19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95">
                  <a:moveTo>
                    <a:pt x="183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2" y="0"/>
                    <a:pt x="183" y="41"/>
                    <a:pt x="183" y="91"/>
                  </a:cubicBezTo>
                  <a:lnTo>
                    <a:pt x="183" y="95"/>
                  </a:lnTo>
                  <a:close/>
                  <a:moveTo>
                    <a:pt x="9" y="87"/>
                  </a:moveTo>
                  <a:cubicBezTo>
                    <a:pt x="174" y="87"/>
                    <a:pt x="174" y="87"/>
                    <a:pt x="174" y="87"/>
                  </a:cubicBezTo>
                  <a:cubicBezTo>
                    <a:pt x="172" y="43"/>
                    <a:pt x="136" y="8"/>
                    <a:pt x="91" y="8"/>
                  </a:cubicBezTo>
                  <a:cubicBezTo>
                    <a:pt x="47" y="8"/>
                    <a:pt x="11" y="43"/>
                    <a:pt x="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976938" y="3489325"/>
              <a:ext cx="214312" cy="120650"/>
            </a:xfrm>
            <a:custGeom>
              <a:avLst/>
              <a:gdLst>
                <a:gd name="T0" fmla="*/ 28 w 57"/>
                <a:gd name="T1" fmla="*/ 32 h 32"/>
                <a:gd name="T2" fmla="*/ 0 w 57"/>
                <a:gd name="T3" fmla="*/ 4 h 32"/>
                <a:gd name="T4" fmla="*/ 0 w 57"/>
                <a:gd name="T5" fmla="*/ 0 h 32"/>
                <a:gd name="T6" fmla="*/ 57 w 57"/>
                <a:gd name="T7" fmla="*/ 0 h 32"/>
                <a:gd name="T8" fmla="*/ 57 w 57"/>
                <a:gd name="T9" fmla="*/ 4 h 32"/>
                <a:gd name="T10" fmla="*/ 28 w 57"/>
                <a:gd name="T11" fmla="*/ 32 h 32"/>
                <a:gd name="T12" fmla="*/ 9 w 57"/>
                <a:gd name="T13" fmla="*/ 8 h 32"/>
                <a:gd name="T14" fmla="*/ 28 w 57"/>
                <a:gd name="T15" fmla="*/ 24 h 32"/>
                <a:gd name="T16" fmla="*/ 48 w 57"/>
                <a:gd name="T17" fmla="*/ 8 h 32"/>
                <a:gd name="T18" fmla="*/ 9 w 57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2">
                  <a:moveTo>
                    <a:pt x="28" y="32"/>
                  </a:moveTo>
                  <a:cubicBezTo>
                    <a:pt x="13" y="32"/>
                    <a:pt x="0" y="20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0"/>
                    <a:pt x="44" y="32"/>
                    <a:pt x="28" y="32"/>
                  </a:cubicBezTo>
                  <a:close/>
                  <a:moveTo>
                    <a:pt x="9" y="8"/>
                  </a:moveTo>
                  <a:cubicBezTo>
                    <a:pt x="11" y="17"/>
                    <a:pt x="19" y="24"/>
                    <a:pt x="28" y="24"/>
                  </a:cubicBezTo>
                  <a:cubicBezTo>
                    <a:pt x="38" y="24"/>
                    <a:pt x="46" y="17"/>
                    <a:pt x="48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5924550" y="3500438"/>
              <a:ext cx="57150" cy="60325"/>
            </a:xfrm>
            <a:custGeom>
              <a:avLst/>
              <a:gdLst>
                <a:gd name="T0" fmla="*/ 7 w 36"/>
                <a:gd name="T1" fmla="*/ 38 h 38"/>
                <a:gd name="T2" fmla="*/ 0 w 36"/>
                <a:gd name="T3" fmla="*/ 31 h 38"/>
                <a:gd name="T4" fmla="*/ 28 w 36"/>
                <a:gd name="T5" fmla="*/ 0 h 38"/>
                <a:gd name="T6" fmla="*/ 36 w 36"/>
                <a:gd name="T7" fmla="*/ 7 h 38"/>
                <a:gd name="T8" fmla="*/ 7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7" y="38"/>
                  </a:moveTo>
                  <a:lnTo>
                    <a:pt x="0" y="3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5541963" y="3646488"/>
              <a:ext cx="304800" cy="330200"/>
            </a:xfrm>
            <a:custGeom>
              <a:avLst/>
              <a:gdLst>
                <a:gd name="T0" fmla="*/ 7 w 192"/>
                <a:gd name="T1" fmla="*/ 208 h 208"/>
                <a:gd name="T2" fmla="*/ 0 w 192"/>
                <a:gd name="T3" fmla="*/ 201 h 208"/>
                <a:gd name="T4" fmla="*/ 45 w 192"/>
                <a:gd name="T5" fmla="*/ 154 h 208"/>
                <a:gd name="T6" fmla="*/ 52 w 192"/>
                <a:gd name="T7" fmla="*/ 161 h 208"/>
                <a:gd name="T8" fmla="*/ 7 w 192"/>
                <a:gd name="T9" fmla="*/ 208 h 208"/>
                <a:gd name="T10" fmla="*/ 107 w 192"/>
                <a:gd name="T11" fmla="*/ 102 h 208"/>
                <a:gd name="T12" fmla="*/ 99 w 192"/>
                <a:gd name="T13" fmla="*/ 95 h 208"/>
                <a:gd name="T14" fmla="*/ 184 w 192"/>
                <a:gd name="T15" fmla="*/ 0 h 208"/>
                <a:gd name="T16" fmla="*/ 192 w 192"/>
                <a:gd name="T17" fmla="*/ 7 h 208"/>
                <a:gd name="T18" fmla="*/ 107 w 192"/>
                <a:gd name="T19" fmla="*/ 10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8">
                  <a:moveTo>
                    <a:pt x="7" y="208"/>
                  </a:moveTo>
                  <a:lnTo>
                    <a:pt x="0" y="201"/>
                  </a:lnTo>
                  <a:lnTo>
                    <a:pt x="45" y="154"/>
                  </a:lnTo>
                  <a:lnTo>
                    <a:pt x="52" y="161"/>
                  </a:lnTo>
                  <a:lnTo>
                    <a:pt x="7" y="208"/>
                  </a:lnTo>
                  <a:close/>
                  <a:moveTo>
                    <a:pt x="107" y="102"/>
                  </a:moveTo>
                  <a:lnTo>
                    <a:pt x="99" y="95"/>
                  </a:lnTo>
                  <a:lnTo>
                    <a:pt x="184" y="0"/>
                  </a:lnTo>
                  <a:lnTo>
                    <a:pt x="192" y="7"/>
                  </a:lnTo>
                  <a:lnTo>
                    <a:pt x="107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5414963" y="4056063"/>
              <a:ext cx="55562" cy="58738"/>
            </a:xfrm>
            <a:custGeom>
              <a:avLst/>
              <a:gdLst>
                <a:gd name="T0" fmla="*/ 7 w 35"/>
                <a:gd name="T1" fmla="*/ 37 h 37"/>
                <a:gd name="T2" fmla="*/ 0 w 35"/>
                <a:gd name="T3" fmla="*/ 30 h 37"/>
                <a:gd name="T4" fmla="*/ 28 w 35"/>
                <a:gd name="T5" fmla="*/ 0 h 37"/>
                <a:gd name="T6" fmla="*/ 35 w 35"/>
                <a:gd name="T7" fmla="*/ 7 h 37"/>
                <a:gd name="T8" fmla="*/ 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7" y="37"/>
                  </a:moveTo>
                  <a:lnTo>
                    <a:pt x="0" y="30"/>
                  </a:lnTo>
                  <a:lnTo>
                    <a:pt x="28" y="0"/>
                  </a:lnTo>
                  <a:lnTo>
                    <a:pt x="35" y="7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6224588" y="3503613"/>
              <a:ext cx="52387" cy="60325"/>
            </a:xfrm>
            <a:custGeom>
              <a:avLst/>
              <a:gdLst>
                <a:gd name="T0" fmla="*/ 26 w 33"/>
                <a:gd name="T1" fmla="*/ 38 h 38"/>
                <a:gd name="T2" fmla="*/ 0 w 33"/>
                <a:gd name="T3" fmla="*/ 8 h 38"/>
                <a:gd name="T4" fmla="*/ 7 w 33"/>
                <a:gd name="T5" fmla="*/ 0 h 38"/>
                <a:gd name="T6" fmla="*/ 33 w 33"/>
                <a:gd name="T7" fmla="*/ 34 h 38"/>
                <a:gd name="T8" fmla="*/ 26 w 3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26" y="3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33" y="34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6351588" y="3657600"/>
              <a:ext cx="300037" cy="341313"/>
            </a:xfrm>
            <a:custGeom>
              <a:avLst/>
              <a:gdLst>
                <a:gd name="T0" fmla="*/ 180 w 189"/>
                <a:gd name="T1" fmla="*/ 215 h 215"/>
                <a:gd name="T2" fmla="*/ 137 w 189"/>
                <a:gd name="T3" fmla="*/ 166 h 215"/>
                <a:gd name="T4" fmla="*/ 144 w 189"/>
                <a:gd name="T5" fmla="*/ 159 h 215"/>
                <a:gd name="T6" fmla="*/ 189 w 189"/>
                <a:gd name="T7" fmla="*/ 211 h 215"/>
                <a:gd name="T8" fmla="*/ 180 w 189"/>
                <a:gd name="T9" fmla="*/ 215 h 215"/>
                <a:gd name="T10" fmla="*/ 85 w 189"/>
                <a:gd name="T11" fmla="*/ 104 h 215"/>
                <a:gd name="T12" fmla="*/ 0 w 189"/>
                <a:gd name="T13" fmla="*/ 7 h 215"/>
                <a:gd name="T14" fmla="*/ 7 w 189"/>
                <a:gd name="T15" fmla="*/ 0 h 215"/>
                <a:gd name="T16" fmla="*/ 92 w 189"/>
                <a:gd name="T17" fmla="*/ 97 h 215"/>
                <a:gd name="T18" fmla="*/ 85 w 189"/>
                <a:gd name="T19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5">
                  <a:moveTo>
                    <a:pt x="180" y="215"/>
                  </a:moveTo>
                  <a:lnTo>
                    <a:pt x="137" y="166"/>
                  </a:lnTo>
                  <a:lnTo>
                    <a:pt x="144" y="159"/>
                  </a:lnTo>
                  <a:lnTo>
                    <a:pt x="189" y="211"/>
                  </a:lnTo>
                  <a:lnTo>
                    <a:pt x="180" y="215"/>
                  </a:lnTo>
                  <a:close/>
                  <a:moveTo>
                    <a:pt x="85" y="10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92" y="97"/>
                  </a:lnTo>
                  <a:lnTo>
                    <a:pt x="8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19888" y="4086225"/>
              <a:ext cx="52387" cy="58738"/>
            </a:xfrm>
            <a:custGeom>
              <a:avLst/>
              <a:gdLst>
                <a:gd name="T0" fmla="*/ 26 w 33"/>
                <a:gd name="T1" fmla="*/ 37 h 37"/>
                <a:gd name="T2" fmla="*/ 0 w 33"/>
                <a:gd name="T3" fmla="*/ 4 h 37"/>
                <a:gd name="T4" fmla="*/ 7 w 33"/>
                <a:gd name="T5" fmla="*/ 0 h 37"/>
                <a:gd name="T6" fmla="*/ 33 w 33"/>
                <a:gd name="T7" fmla="*/ 30 h 37"/>
                <a:gd name="T8" fmla="*/ 26 w 3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6" y="37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3" y="30"/>
                  </a:ln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6086475" y="3497263"/>
              <a:ext cx="14287" cy="539750"/>
            </a:xfrm>
            <a:custGeom>
              <a:avLst/>
              <a:gdLst>
                <a:gd name="T0" fmla="*/ 9 w 9"/>
                <a:gd name="T1" fmla="*/ 340 h 340"/>
                <a:gd name="T2" fmla="*/ 0 w 9"/>
                <a:gd name="T3" fmla="*/ 340 h 340"/>
                <a:gd name="T4" fmla="*/ 0 w 9"/>
                <a:gd name="T5" fmla="*/ 323 h 340"/>
                <a:gd name="T6" fmla="*/ 9 w 9"/>
                <a:gd name="T7" fmla="*/ 323 h 340"/>
                <a:gd name="T8" fmla="*/ 9 w 9"/>
                <a:gd name="T9" fmla="*/ 340 h 340"/>
                <a:gd name="T10" fmla="*/ 9 w 9"/>
                <a:gd name="T11" fmla="*/ 297 h 340"/>
                <a:gd name="T12" fmla="*/ 0 w 9"/>
                <a:gd name="T13" fmla="*/ 297 h 340"/>
                <a:gd name="T14" fmla="*/ 0 w 9"/>
                <a:gd name="T15" fmla="*/ 269 h 340"/>
                <a:gd name="T16" fmla="*/ 9 w 9"/>
                <a:gd name="T17" fmla="*/ 269 h 340"/>
                <a:gd name="T18" fmla="*/ 9 w 9"/>
                <a:gd name="T19" fmla="*/ 297 h 340"/>
                <a:gd name="T20" fmla="*/ 9 w 9"/>
                <a:gd name="T21" fmla="*/ 229 h 340"/>
                <a:gd name="T22" fmla="*/ 0 w 9"/>
                <a:gd name="T23" fmla="*/ 229 h 340"/>
                <a:gd name="T24" fmla="*/ 0 w 9"/>
                <a:gd name="T25" fmla="*/ 196 h 340"/>
                <a:gd name="T26" fmla="*/ 9 w 9"/>
                <a:gd name="T27" fmla="*/ 196 h 340"/>
                <a:gd name="T28" fmla="*/ 9 w 9"/>
                <a:gd name="T29" fmla="*/ 229 h 340"/>
                <a:gd name="T30" fmla="*/ 9 w 9"/>
                <a:gd name="T31" fmla="*/ 156 h 340"/>
                <a:gd name="T32" fmla="*/ 0 w 9"/>
                <a:gd name="T33" fmla="*/ 156 h 340"/>
                <a:gd name="T34" fmla="*/ 0 w 9"/>
                <a:gd name="T35" fmla="*/ 127 h 340"/>
                <a:gd name="T36" fmla="*/ 9 w 9"/>
                <a:gd name="T37" fmla="*/ 127 h 340"/>
                <a:gd name="T38" fmla="*/ 9 w 9"/>
                <a:gd name="T39" fmla="*/ 156 h 340"/>
                <a:gd name="T40" fmla="*/ 9 w 9"/>
                <a:gd name="T41" fmla="*/ 104 h 340"/>
                <a:gd name="T42" fmla="*/ 0 w 9"/>
                <a:gd name="T43" fmla="*/ 104 h 340"/>
                <a:gd name="T44" fmla="*/ 0 w 9"/>
                <a:gd name="T45" fmla="*/ 73 h 340"/>
                <a:gd name="T46" fmla="*/ 9 w 9"/>
                <a:gd name="T47" fmla="*/ 73 h 340"/>
                <a:gd name="T48" fmla="*/ 9 w 9"/>
                <a:gd name="T49" fmla="*/ 104 h 340"/>
                <a:gd name="T50" fmla="*/ 9 w 9"/>
                <a:gd name="T51" fmla="*/ 35 h 340"/>
                <a:gd name="T52" fmla="*/ 0 w 9"/>
                <a:gd name="T53" fmla="*/ 35 h 340"/>
                <a:gd name="T54" fmla="*/ 0 w 9"/>
                <a:gd name="T55" fmla="*/ 0 h 340"/>
                <a:gd name="T56" fmla="*/ 9 w 9"/>
                <a:gd name="T57" fmla="*/ 0 h 340"/>
                <a:gd name="T58" fmla="*/ 9 w 9"/>
                <a:gd name="T59" fmla="*/ 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40">
                  <a:moveTo>
                    <a:pt x="9" y="340"/>
                  </a:moveTo>
                  <a:lnTo>
                    <a:pt x="0" y="340"/>
                  </a:lnTo>
                  <a:lnTo>
                    <a:pt x="0" y="323"/>
                  </a:lnTo>
                  <a:lnTo>
                    <a:pt x="9" y="323"/>
                  </a:lnTo>
                  <a:lnTo>
                    <a:pt x="9" y="340"/>
                  </a:lnTo>
                  <a:close/>
                  <a:moveTo>
                    <a:pt x="9" y="297"/>
                  </a:moveTo>
                  <a:lnTo>
                    <a:pt x="0" y="297"/>
                  </a:lnTo>
                  <a:lnTo>
                    <a:pt x="0" y="269"/>
                  </a:lnTo>
                  <a:lnTo>
                    <a:pt x="9" y="269"/>
                  </a:lnTo>
                  <a:lnTo>
                    <a:pt x="9" y="297"/>
                  </a:lnTo>
                  <a:close/>
                  <a:moveTo>
                    <a:pt x="9" y="229"/>
                  </a:moveTo>
                  <a:lnTo>
                    <a:pt x="0" y="229"/>
                  </a:lnTo>
                  <a:lnTo>
                    <a:pt x="0" y="196"/>
                  </a:lnTo>
                  <a:lnTo>
                    <a:pt x="9" y="196"/>
                  </a:lnTo>
                  <a:lnTo>
                    <a:pt x="9" y="229"/>
                  </a:lnTo>
                  <a:close/>
                  <a:moveTo>
                    <a:pt x="9" y="156"/>
                  </a:moveTo>
                  <a:lnTo>
                    <a:pt x="0" y="156"/>
                  </a:lnTo>
                  <a:lnTo>
                    <a:pt x="0" y="127"/>
                  </a:lnTo>
                  <a:lnTo>
                    <a:pt x="9" y="127"/>
                  </a:lnTo>
                  <a:lnTo>
                    <a:pt x="9" y="156"/>
                  </a:lnTo>
                  <a:close/>
                  <a:moveTo>
                    <a:pt x="9" y="104"/>
                  </a:moveTo>
                  <a:lnTo>
                    <a:pt x="0" y="104"/>
                  </a:lnTo>
                  <a:lnTo>
                    <a:pt x="0" y="73"/>
                  </a:lnTo>
                  <a:lnTo>
                    <a:pt x="9" y="73"/>
                  </a:lnTo>
                  <a:lnTo>
                    <a:pt x="9" y="104"/>
                  </a:lnTo>
                  <a:close/>
                  <a:moveTo>
                    <a:pt x="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6078538" y="2727325"/>
              <a:ext cx="30162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5853113" y="3571875"/>
              <a:ext cx="180975" cy="401638"/>
            </a:xfrm>
            <a:custGeom>
              <a:avLst/>
              <a:gdLst>
                <a:gd name="T0" fmla="*/ 10 w 114"/>
                <a:gd name="T1" fmla="*/ 253 h 253"/>
                <a:gd name="T2" fmla="*/ 0 w 114"/>
                <a:gd name="T3" fmla="*/ 250 h 253"/>
                <a:gd name="T4" fmla="*/ 3 w 114"/>
                <a:gd name="T5" fmla="*/ 246 h 253"/>
                <a:gd name="T6" fmla="*/ 12 w 114"/>
                <a:gd name="T7" fmla="*/ 248 h 253"/>
                <a:gd name="T8" fmla="*/ 10 w 114"/>
                <a:gd name="T9" fmla="*/ 253 h 253"/>
                <a:gd name="T10" fmla="*/ 31 w 114"/>
                <a:gd name="T11" fmla="*/ 205 h 253"/>
                <a:gd name="T12" fmla="*/ 22 w 114"/>
                <a:gd name="T13" fmla="*/ 201 h 253"/>
                <a:gd name="T14" fmla="*/ 45 w 114"/>
                <a:gd name="T15" fmla="*/ 146 h 253"/>
                <a:gd name="T16" fmla="*/ 52 w 114"/>
                <a:gd name="T17" fmla="*/ 149 h 253"/>
                <a:gd name="T18" fmla="*/ 31 w 114"/>
                <a:gd name="T19" fmla="*/ 205 h 253"/>
                <a:gd name="T20" fmla="*/ 66 w 114"/>
                <a:gd name="T21" fmla="*/ 118 h 253"/>
                <a:gd name="T22" fmla="*/ 57 w 114"/>
                <a:gd name="T23" fmla="*/ 116 h 253"/>
                <a:gd name="T24" fmla="*/ 64 w 114"/>
                <a:gd name="T25" fmla="*/ 102 h 253"/>
                <a:gd name="T26" fmla="*/ 73 w 114"/>
                <a:gd name="T27" fmla="*/ 104 h 253"/>
                <a:gd name="T28" fmla="*/ 66 w 114"/>
                <a:gd name="T29" fmla="*/ 118 h 253"/>
                <a:gd name="T30" fmla="*/ 90 w 114"/>
                <a:gd name="T31" fmla="*/ 59 h 253"/>
                <a:gd name="T32" fmla="*/ 83 w 114"/>
                <a:gd name="T33" fmla="*/ 57 h 253"/>
                <a:gd name="T34" fmla="*/ 104 w 114"/>
                <a:gd name="T35" fmla="*/ 0 h 253"/>
                <a:gd name="T36" fmla="*/ 114 w 114"/>
                <a:gd name="T37" fmla="*/ 5 h 253"/>
                <a:gd name="T38" fmla="*/ 90 w 114"/>
                <a:gd name="T39" fmla="*/ 5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253">
                  <a:moveTo>
                    <a:pt x="10" y="253"/>
                  </a:moveTo>
                  <a:lnTo>
                    <a:pt x="0" y="250"/>
                  </a:lnTo>
                  <a:lnTo>
                    <a:pt x="3" y="246"/>
                  </a:lnTo>
                  <a:lnTo>
                    <a:pt x="12" y="248"/>
                  </a:lnTo>
                  <a:lnTo>
                    <a:pt x="10" y="253"/>
                  </a:lnTo>
                  <a:close/>
                  <a:moveTo>
                    <a:pt x="31" y="205"/>
                  </a:moveTo>
                  <a:lnTo>
                    <a:pt x="22" y="201"/>
                  </a:lnTo>
                  <a:lnTo>
                    <a:pt x="45" y="146"/>
                  </a:lnTo>
                  <a:lnTo>
                    <a:pt x="52" y="149"/>
                  </a:lnTo>
                  <a:lnTo>
                    <a:pt x="31" y="205"/>
                  </a:lnTo>
                  <a:close/>
                  <a:moveTo>
                    <a:pt x="66" y="118"/>
                  </a:moveTo>
                  <a:lnTo>
                    <a:pt x="57" y="116"/>
                  </a:lnTo>
                  <a:lnTo>
                    <a:pt x="64" y="102"/>
                  </a:lnTo>
                  <a:lnTo>
                    <a:pt x="73" y="104"/>
                  </a:lnTo>
                  <a:lnTo>
                    <a:pt x="66" y="118"/>
                  </a:lnTo>
                  <a:close/>
                  <a:moveTo>
                    <a:pt x="90" y="59"/>
                  </a:moveTo>
                  <a:lnTo>
                    <a:pt x="83" y="57"/>
                  </a:lnTo>
                  <a:lnTo>
                    <a:pt x="104" y="0"/>
                  </a:lnTo>
                  <a:lnTo>
                    <a:pt x="114" y="5"/>
                  </a:lnTo>
                  <a:lnTo>
                    <a:pt x="9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6164263" y="3541713"/>
              <a:ext cx="142875" cy="292100"/>
            </a:xfrm>
            <a:custGeom>
              <a:avLst/>
              <a:gdLst>
                <a:gd name="T0" fmla="*/ 83 w 90"/>
                <a:gd name="T1" fmla="*/ 184 h 184"/>
                <a:gd name="T2" fmla="*/ 81 w 90"/>
                <a:gd name="T3" fmla="*/ 184 h 184"/>
                <a:gd name="T4" fmla="*/ 90 w 90"/>
                <a:gd name="T5" fmla="*/ 180 h 184"/>
                <a:gd name="T6" fmla="*/ 90 w 90"/>
                <a:gd name="T7" fmla="*/ 180 h 184"/>
                <a:gd name="T8" fmla="*/ 83 w 90"/>
                <a:gd name="T9" fmla="*/ 184 h 184"/>
                <a:gd name="T10" fmla="*/ 64 w 90"/>
                <a:gd name="T11" fmla="*/ 147 h 184"/>
                <a:gd name="T12" fmla="*/ 52 w 90"/>
                <a:gd name="T13" fmla="*/ 121 h 184"/>
                <a:gd name="T14" fmla="*/ 62 w 90"/>
                <a:gd name="T15" fmla="*/ 116 h 184"/>
                <a:gd name="T16" fmla="*/ 73 w 90"/>
                <a:gd name="T17" fmla="*/ 144 h 184"/>
                <a:gd name="T18" fmla="*/ 64 w 90"/>
                <a:gd name="T19" fmla="*/ 147 h 184"/>
                <a:gd name="T20" fmla="*/ 43 w 90"/>
                <a:gd name="T21" fmla="*/ 99 h 184"/>
                <a:gd name="T22" fmla="*/ 31 w 90"/>
                <a:gd name="T23" fmla="*/ 71 h 184"/>
                <a:gd name="T24" fmla="*/ 40 w 90"/>
                <a:gd name="T25" fmla="*/ 69 h 184"/>
                <a:gd name="T26" fmla="*/ 52 w 90"/>
                <a:gd name="T27" fmla="*/ 95 h 184"/>
                <a:gd name="T28" fmla="*/ 43 w 90"/>
                <a:gd name="T29" fmla="*/ 99 h 184"/>
                <a:gd name="T30" fmla="*/ 14 w 90"/>
                <a:gd name="T31" fmla="*/ 36 h 184"/>
                <a:gd name="T32" fmla="*/ 0 w 90"/>
                <a:gd name="T33" fmla="*/ 5 h 184"/>
                <a:gd name="T34" fmla="*/ 10 w 90"/>
                <a:gd name="T35" fmla="*/ 0 h 184"/>
                <a:gd name="T36" fmla="*/ 24 w 90"/>
                <a:gd name="T37" fmla="*/ 33 h 184"/>
                <a:gd name="T38" fmla="*/ 14 w 90"/>
                <a:gd name="T39" fmla="*/ 3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84">
                  <a:moveTo>
                    <a:pt x="83" y="184"/>
                  </a:moveTo>
                  <a:lnTo>
                    <a:pt x="81" y="184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3" y="184"/>
                  </a:lnTo>
                  <a:close/>
                  <a:moveTo>
                    <a:pt x="64" y="147"/>
                  </a:moveTo>
                  <a:lnTo>
                    <a:pt x="52" y="121"/>
                  </a:lnTo>
                  <a:lnTo>
                    <a:pt x="62" y="116"/>
                  </a:lnTo>
                  <a:lnTo>
                    <a:pt x="73" y="144"/>
                  </a:lnTo>
                  <a:lnTo>
                    <a:pt x="64" y="147"/>
                  </a:lnTo>
                  <a:close/>
                  <a:moveTo>
                    <a:pt x="43" y="99"/>
                  </a:moveTo>
                  <a:lnTo>
                    <a:pt x="31" y="71"/>
                  </a:lnTo>
                  <a:lnTo>
                    <a:pt x="40" y="69"/>
                  </a:lnTo>
                  <a:lnTo>
                    <a:pt x="52" y="95"/>
                  </a:lnTo>
                  <a:lnTo>
                    <a:pt x="43" y="99"/>
                  </a:lnTo>
                  <a:close/>
                  <a:moveTo>
                    <a:pt x="14" y="3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4" y="33"/>
                  </a:lnTo>
                  <a:lnTo>
                    <a:pt x="1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5905648" y="2253860"/>
            <a:ext cx="309334" cy="37159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 rot="584553">
            <a:off x="6921656" y="2121309"/>
            <a:ext cx="329045" cy="395273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39841" y="2786867"/>
            <a:ext cx="941284" cy="1000274"/>
            <a:chOff x="2384256" y="1429930"/>
            <a:chExt cx="706054" cy="750206"/>
          </a:xfrm>
        </p:grpSpPr>
        <p:grpSp>
          <p:nvGrpSpPr>
            <p:cNvPr id="18" name="组合 17"/>
            <p:cNvGrpSpPr/>
            <p:nvPr/>
          </p:nvGrpSpPr>
          <p:grpSpPr>
            <a:xfrm>
              <a:off x="2411760" y="1490614"/>
              <a:ext cx="648072" cy="648072"/>
              <a:chOff x="1907704" y="1131590"/>
              <a:chExt cx="1008112" cy="100811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2384256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30526" y="2786867"/>
            <a:ext cx="941284" cy="1000274"/>
            <a:chOff x="3133178" y="1429930"/>
            <a:chExt cx="706055" cy="750206"/>
          </a:xfrm>
        </p:grpSpPr>
        <p:grpSp>
          <p:nvGrpSpPr>
            <p:cNvPr id="24" name="组合 23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7" name="直接连接符 26"/>
              <p:cNvCxnSpPr>
                <a:stCxn id="26" idx="1"/>
                <a:endCxn id="26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6" idx="0"/>
                <a:endCxn id="26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目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1911" y="2786867"/>
            <a:ext cx="941285" cy="1000274"/>
            <a:chOff x="3912308" y="1429930"/>
            <a:chExt cx="706055" cy="750206"/>
          </a:xfrm>
        </p:grpSpPr>
        <p:grpSp>
          <p:nvGrpSpPr>
            <p:cNvPr id="30" name="组合 29"/>
            <p:cNvGrpSpPr/>
            <p:nvPr/>
          </p:nvGrpSpPr>
          <p:grpSpPr>
            <a:xfrm>
              <a:off x="3939813" y="1490614"/>
              <a:ext cx="648072" cy="648072"/>
              <a:chOff x="1907704" y="1131590"/>
              <a:chExt cx="1008112" cy="100811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3" name="直接连接符 32"/>
              <p:cNvCxnSpPr>
                <a:stCxn id="32" idx="1"/>
                <a:endCxn id="3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32" idx="0"/>
                <a:endCxn id="3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矩形 30"/>
            <p:cNvSpPr/>
            <p:nvPr/>
          </p:nvSpPr>
          <p:spPr>
            <a:xfrm>
              <a:off x="391230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求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02608" y="2786867"/>
            <a:ext cx="941283" cy="1000274"/>
            <a:chOff x="4676319" y="1429930"/>
            <a:chExt cx="706053" cy="750206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3824" y="1490614"/>
              <a:ext cx="648072" cy="648072"/>
              <a:chOff x="1907704" y="1131590"/>
              <a:chExt cx="1008112" cy="1008112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9" name="直接连接符 38"/>
              <p:cNvCxnSpPr>
                <a:stCxn id="38" idx="1"/>
                <a:endCxn id="38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38" idx="0"/>
                <a:endCxn id="38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 36"/>
            <p:cNvSpPr/>
            <p:nvPr/>
          </p:nvSpPr>
          <p:spPr>
            <a:xfrm>
              <a:off x="4676319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分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93293" y="2786867"/>
            <a:ext cx="941285" cy="1000274"/>
            <a:chOff x="5411318" y="1429930"/>
            <a:chExt cx="706055" cy="75020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38823" y="1490614"/>
              <a:ext cx="648072" cy="648072"/>
              <a:chOff x="1907704" y="1131590"/>
              <a:chExt cx="1008112" cy="100811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45" name="直接连接符 44"/>
              <p:cNvCxnSpPr>
                <a:stCxn id="44" idx="1"/>
                <a:endCxn id="44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44" idx="0"/>
                <a:endCxn id="44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/>
            <p:cNvSpPr/>
            <p:nvPr/>
          </p:nvSpPr>
          <p:spPr>
            <a:xfrm>
              <a:off x="541131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析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377923" y="4322277"/>
            <a:ext cx="3016186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“项目需要实现哪些功能”</a:t>
            </a:r>
          </a:p>
        </p:txBody>
      </p:sp>
      <p:pic>
        <p:nvPicPr>
          <p:cNvPr id="48" name="Picture 3" descr="C:\Users\ABC\Desktop\GR-01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137" y="3623219"/>
            <a:ext cx="1252904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BC\Desktop\GR-010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72" y="3820144"/>
            <a:ext cx="7391859" cy="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5321223" y="2786867"/>
            <a:ext cx="941284" cy="1000274"/>
            <a:chOff x="3133179" y="1429930"/>
            <a:chExt cx="706054" cy="750206"/>
          </a:xfrm>
        </p:grpSpPr>
        <p:grpSp>
          <p:nvGrpSpPr>
            <p:cNvPr id="51" name="组合 50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54" name="直接连接符 53"/>
              <p:cNvCxnSpPr>
                <a:stCxn id="53" idx="1"/>
                <a:endCxn id="53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3" idx="0"/>
                <a:endCxn id="53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313317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9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58697 -0.00432 L 2.22222E-6 4.1975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8343014" y="1987621"/>
            <a:ext cx="14285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</a:rPr>
              <a:t>MySQL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828368" y="3446113"/>
            <a:ext cx="19591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</a:rPr>
              <a:t>MongoDB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610987" y="4789526"/>
            <a:ext cx="8560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400" dirty="0">
                <a:solidFill>
                  <a:schemeClr val="tx2"/>
                </a:solidFill>
              </a:rPr>
              <a:t>TXT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889410" y="1554442"/>
            <a:ext cx="4326583" cy="5269568"/>
            <a:chOff x="3841130" y="1070916"/>
            <a:chExt cx="4326583" cy="5269568"/>
          </a:xfrm>
        </p:grpSpPr>
        <p:sp>
          <p:nvSpPr>
            <p:cNvPr id="3" name="Freeform 138"/>
            <p:cNvSpPr>
              <a:spLocks/>
            </p:cNvSpPr>
            <p:nvPr/>
          </p:nvSpPr>
          <p:spPr bwMode="auto">
            <a:xfrm>
              <a:off x="5891288" y="1070916"/>
              <a:ext cx="305947" cy="1178140"/>
            </a:xfrm>
            <a:custGeom>
              <a:avLst/>
              <a:gdLst>
                <a:gd name="T0" fmla="*/ 161 w 161"/>
                <a:gd name="T1" fmla="*/ 438 h 619"/>
                <a:gd name="T2" fmla="*/ 161 w 161"/>
                <a:gd name="T3" fmla="*/ 51 h 619"/>
                <a:gd name="T4" fmla="*/ 110 w 161"/>
                <a:gd name="T5" fmla="*/ 0 h 619"/>
                <a:gd name="T6" fmla="*/ 51 w 161"/>
                <a:gd name="T7" fmla="*/ 0 h 619"/>
                <a:gd name="T8" fmla="*/ 0 w 161"/>
                <a:gd name="T9" fmla="*/ 51 h 619"/>
                <a:gd name="T10" fmla="*/ 0 w 161"/>
                <a:gd name="T11" fmla="*/ 619 h 619"/>
                <a:gd name="T12" fmla="*/ 161 w 161"/>
                <a:gd name="T13" fmla="*/ 43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19">
                  <a:moveTo>
                    <a:pt x="161" y="438"/>
                  </a:moveTo>
                  <a:cubicBezTo>
                    <a:pt x="161" y="51"/>
                    <a:pt x="161" y="51"/>
                    <a:pt x="161" y="51"/>
                  </a:cubicBezTo>
                  <a:cubicBezTo>
                    <a:pt x="161" y="23"/>
                    <a:pt x="138" y="0"/>
                    <a:pt x="11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9" y="561"/>
                    <a:pt x="53" y="461"/>
                    <a:pt x="161" y="4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</a:endParaRPr>
            </a:p>
          </p:txBody>
        </p:sp>
        <p:sp>
          <p:nvSpPr>
            <p:cNvPr id="4" name="Freeform 140"/>
            <p:cNvSpPr>
              <a:spLocks/>
            </p:cNvSpPr>
            <p:nvPr/>
          </p:nvSpPr>
          <p:spPr bwMode="auto">
            <a:xfrm>
              <a:off x="5891288" y="4685957"/>
              <a:ext cx="2000564" cy="1654527"/>
            </a:xfrm>
            <a:custGeom>
              <a:avLst/>
              <a:gdLst>
                <a:gd name="T0" fmla="*/ 1004 w 1051"/>
                <a:gd name="T1" fmla="*/ 0 h 869"/>
                <a:gd name="T2" fmla="*/ 218 w 1051"/>
                <a:gd name="T3" fmla="*/ 0 h 869"/>
                <a:gd name="T4" fmla="*/ 161 w 1051"/>
                <a:gd name="T5" fmla="*/ 5 h 869"/>
                <a:gd name="T6" fmla="*/ 0 w 1051"/>
                <a:gd name="T7" fmla="*/ 186 h 869"/>
                <a:gd name="T8" fmla="*/ 0 w 1051"/>
                <a:gd name="T9" fmla="*/ 201 h 869"/>
                <a:gd name="T10" fmla="*/ 0 w 1051"/>
                <a:gd name="T11" fmla="*/ 818 h 869"/>
                <a:gd name="T12" fmla="*/ 51 w 1051"/>
                <a:gd name="T13" fmla="*/ 869 h 869"/>
                <a:gd name="T14" fmla="*/ 110 w 1051"/>
                <a:gd name="T15" fmla="*/ 869 h 869"/>
                <a:gd name="T16" fmla="*/ 161 w 1051"/>
                <a:gd name="T17" fmla="*/ 818 h 869"/>
                <a:gd name="T18" fmla="*/ 161 w 1051"/>
                <a:gd name="T19" fmla="*/ 101 h 869"/>
                <a:gd name="T20" fmla="*/ 214 w 1051"/>
                <a:gd name="T21" fmla="*/ 92 h 869"/>
                <a:gd name="T22" fmla="*/ 1005 w 1051"/>
                <a:gd name="T23" fmla="*/ 92 h 869"/>
                <a:gd name="T24" fmla="*/ 1051 w 1051"/>
                <a:gd name="T25" fmla="*/ 46 h 869"/>
                <a:gd name="T26" fmla="*/ 1004 w 1051"/>
                <a:gd name="T27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869">
                  <a:moveTo>
                    <a:pt x="1004" y="0"/>
                  </a:moveTo>
                  <a:cubicBezTo>
                    <a:pt x="998" y="1"/>
                    <a:pt x="364" y="6"/>
                    <a:pt x="218" y="0"/>
                  </a:cubicBezTo>
                  <a:cubicBezTo>
                    <a:pt x="197" y="0"/>
                    <a:pt x="178" y="2"/>
                    <a:pt x="161" y="5"/>
                  </a:cubicBezTo>
                  <a:cubicBezTo>
                    <a:pt x="53" y="28"/>
                    <a:pt x="9" y="127"/>
                    <a:pt x="0" y="18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818"/>
                    <a:pt x="0" y="818"/>
                    <a:pt x="0" y="818"/>
                  </a:cubicBezTo>
                  <a:cubicBezTo>
                    <a:pt x="0" y="846"/>
                    <a:pt x="23" y="869"/>
                    <a:pt x="51" y="869"/>
                  </a:cubicBezTo>
                  <a:cubicBezTo>
                    <a:pt x="110" y="869"/>
                    <a:pt x="110" y="869"/>
                    <a:pt x="110" y="869"/>
                  </a:cubicBezTo>
                  <a:cubicBezTo>
                    <a:pt x="138" y="869"/>
                    <a:pt x="161" y="846"/>
                    <a:pt x="161" y="818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76" y="95"/>
                    <a:pt x="193" y="92"/>
                    <a:pt x="214" y="92"/>
                  </a:cubicBezTo>
                  <a:cubicBezTo>
                    <a:pt x="363" y="98"/>
                    <a:pt x="979" y="93"/>
                    <a:pt x="1005" y="92"/>
                  </a:cubicBezTo>
                  <a:cubicBezTo>
                    <a:pt x="1030" y="92"/>
                    <a:pt x="1051" y="71"/>
                    <a:pt x="1051" y="46"/>
                  </a:cubicBezTo>
                  <a:cubicBezTo>
                    <a:pt x="1050" y="21"/>
                    <a:pt x="1030" y="1"/>
                    <a:pt x="100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</a:endParaRPr>
            </a:p>
          </p:txBody>
        </p:sp>
        <p:sp>
          <p:nvSpPr>
            <p:cNvPr id="5" name="Freeform 141"/>
            <p:cNvSpPr>
              <a:spLocks/>
            </p:cNvSpPr>
            <p:nvPr/>
          </p:nvSpPr>
          <p:spPr bwMode="auto">
            <a:xfrm>
              <a:off x="6003041" y="3786319"/>
              <a:ext cx="1832" cy="27484"/>
            </a:xfrm>
            <a:custGeom>
              <a:avLst/>
              <a:gdLst>
                <a:gd name="T0" fmla="*/ 1 w 1"/>
                <a:gd name="T1" fmla="*/ 2 h 15"/>
                <a:gd name="T2" fmla="*/ 0 w 1"/>
                <a:gd name="T3" fmla="*/ 0 h 15"/>
                <a:gd name="T4" fmla="*/ 0 w 1"/>
                <a:gd name="T5" fmla="*/ 15 h 15"/>
                <a:gd name="T6" fmla="*/ 1 w 1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5">
                  <a:moveTo>
                    <a:pt x="1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1"/>
                    <a:pt x="1" y="6"/>
                    <a:pt x="1" y="2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Freeform 142"/>
            <p:cNvSpPr>
              <a:spLocks/>
            </p:cNvSpPr>
            <p:nvPr/>
          </p:nvSpPr>
          <p:spPr bwMode="auto">
            <a:xfrm>
              <a:off x="4198504" y="3372229"/>
              <a:ext cx="1998731" cy="1667353"/>
            </a:xfrm>
            <a:custGeom>
              <a:avLst/>
              <a:gdLst>
                <a:gd name="T0" fmla="*/ 889 w 1050"/>
                <a:gd name="T1" fmla="*/ 6 h 876"/>
                <a:gd name="T2" fmla="*/ 833 w 1050"/>
                <a:gd name="T3" fmla="*/ 1 h 876"/>
                <a:gd name="T4" fmla="*/ 46 w 1050"/>
                <a:gd name="T5" fmla="*/ 1 h 876"/>
                <a:gd name="T6" fmla="*/ 0 w 1050"/>
                <a:gd name="T7" fmla="*/ 47 h 876"/>
                <a:gd name="T8" fmla="*/ 46 w 1050"/>
                <a:gd name="T9" fmla="*/ 93 h 876"/>
                <a:gd name="T10" fmla="*/ 836 w 1050"/>
                <a:gd name="T11" fmla="*/ 93 h 876"/>
                <a:gd name="T12" fmla="*/ 889 w 1050"/>
                <a:gd name="T13" fmla="*/ 102 h 876"/>
                <a:gd name="T14" fmla="*/ 889 w 1050"/>
                <a:gd name="T15" fmla="*/ 876 h 876"/>
                <a:gd name="T16" fmla="*/ 1050 w 1050"/>
                <a:gd name="T17" fmla="*/ 695 h 876"/>
                <a:gd name="T18" fmla="*/ 1050 w 1050"/>
                <a:gd name="T19" fmla="*/ 202 h 876"/>
                <a:gd name="T20" fmla="*/ 1050 w 1050"/>
                <a:gd name="T21" fmla="*/ 186 h 876"/>
                <a:gd name="T22" fmla="*/ 889 w 1050"/>
                <a:gd name="T23" fmla="*/ 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0" h="876">
                  <a:moveTo>
                    <a:pt x="889" y="6"/>
                  </a:moveTo>
                  <a:cubicBezTo>
                    <a:pt x="872" y="2"/>
                    <a:pt x="853" y="0"/>
                    <a:pt x="833" y="1"/>
                  </a:cubicBezTo>
                  <a:cubicBezTo>
                    <a:pt x="687" y="6"/>
                    <a:pt x="53" y="1"/>
                    <a:pt x="46" y="1"/>
                  </a:cubicBezTo>
                  <a:cubicBezTo>
                    <a:pt x="21" y="1"/>
                    <a:pt x="0" y="21"/>
                    <a:pt x="0" y="47"/>
                  </a:cubicBezTo>
                  <a:cubicBezTo>
                    <a:pt x="0" y="72"/>
                    <a:pt x="20" y="93"/>
                    <a:pt x="46" y="93"/>
                  </a:cubicBezTo>
                  <a:cubicBezTo>
                    <a:pt x="72" y="93"/>
                    <a:pt x="688" y="98"/>
                    <a:pt x="836" y="93"/>
                  </a:cubicBezTo>
                  <a:cubicBezTo>
                    <a:pt x="857" y="92"/>
                    <a:pt x="875" y="96"/>
                    <a:pt x="889" y="102"/>
                  </a:cubicBezTo>
                  <a:cubicBezTo>
                    <a:pt x="889" y="876"/>
                    <a:pt x="889" y="876"/>
                    <a:pt x="889" y="876"/>
                  </a:cubicBezTo>
                  <a:cubicBezTo>
                    <a:pt x="898" y="817"/>
                    <a:pt x="942" y="718"/>
                    <a:pt x="1050" y="695"/>
                  </a:cubicBezTo>
                  <a:cubicBezTo>
                    <a:pt x="1050" y="202"/>
                    <a:pt x="1050" y="202"/>
                    <a:pt x="1050" y="202"/>
                  </a:cubicBezTo>
                  <a:cubicBezTo>
                    <a:pt x="1050" y="186"/>
                    <a:pt x="1050" y="186"/>
                    <a:pt x="1050" y="186"/>
                  </a:cubicBezTo>
                  <a:cubicBezTo>
                    <a:pt x="1041" y="128"/>
                    <a:pt x="997" y="29"/>
                    <a:pt x="889" y="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</a:endParaRPr>
            </a:p>
          </p:txBody>
        </p:sp>
        <p:sp>
          <p:nvSpPr>
            <p:cNvPr id="7" name="Freeform 143"/>
            <p:cNvSpPr>
              <a:spLocks/>
            </p:cNvSpPr>
            <p:nvPr/>
          </p:nvSpPr>
          <p:spPr bwMode="auto">
            <a:xfrm>
              <a:off x="5891288" y="1893599"/>
              <a:ext cx="2000564" cy="1832256"/>
            </a:xfrm>
            <a:custGeom>
              <a:avLst/>
              <a:gdLst>
                <a:gd name="T0" fmla="*/ 1004 w 1051"/>
                <a:gd name="T1" fmla="*/ 1 h 963"/>
                <a:gd name="T2" fmla="*/ 218 w 1051"/>
                <a:gd name="T3" fmla="*/ 1 h 963"/>
                <a:gd name="T4" fmla="*/ 161 w 1051"/>
                <a:gd name="T5" fmla="*/ 6 h 963"/>
                <a:gd name="T6" fmla="*/ 0 w 1051"/>
                <a:gd name="T7" fmla="*/ 187 h 963"/>
                <a:gd name="T8" fmla="*/ 0 w 1051"/>
                <a:gd name="T9" fmla="*/ 201 h 963"/>
                <a:gd name="T10" fmla="*/ 0 w 1051"/>
                <a:gd name="T11" fmla="*/ 783 h 963"/>
                <a:gd name="T12" fmla="*/ 161 w 1051"/>
                <a:gd name="T13" fmla="*/ 963 h 963"/>
                <a:gd name="T14" fmla="*/ 161 w 1051"/>
                <a:gd name="T15" fmla="*/ 102 h 963"/>
                <a:gd name="T16" fmla="*/ 214 w 1051"/>
                <a:gd name="T17" fmla="*/ 93 h 963"/>
                <a:gd name="T18" fmla="*/ 1005 w 1051"/>
                <a:gd name="T19" fmla="*/ 93 h 963"/>
                <a:gd name="T20" fmla="*/ 1051 w 1051"/>
                <a:gd name="T21" fmla="*/ 46 h 963"/>
                <a:gd name="T22" fmla="*/ 1004 w 1051"/>
                <a:gd name="T23" fmla="*/ 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1" h="963">
                  <a:moveTo>
                    <a:pt x="1004" y="1"/>
                  </a:moveTo>
                  <a:cubicBezTo>
                    <a:pt x="998" y="1"/>
                    <a:pt x="364" y="6"/>
                    <a:pt x="218" y="1"/>
                  </a:cubicBezTo>
                  <a:cubicBezTo>
                    <a:pt x="197" y="0"/>
                    <a:pt x="178" y="2"/>
                    <a:pt x="161" y="6"/>
                  </a:cubicBezTo>
                  <a:cubicBezTo>
                    <a:pt x="53" y="29"/>
                    <a:pt x="9" y="129"/>
                    <a:pt x="0" y="18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783"/>
                    <a:pt x="0" y="783"/>
                    <a:pt x="0" y="783"/>
                  </a:cubicBezTo>
                  <a:cubicBezTo>
                    <a:pt x="108" y="806"/>
                    <a:pt x="152" y="905"/>
                    <a:pt x="161" y="96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76" y="96"/>
                    <a:pt x="193" y="92"/>
                    <a:pt x="214" y="93"/>
                  </a:cubicBezTo>
                  <a:cubicBezTo>
                    <a:pt x="363" y="98"/>
                    <a:pt x="979" y="93"/>
                    <a:pt x="1005" y="93"/>
                  </a:cubicBezTo>
                  <a:cubicBezTo>
                    <a:pt x="1031" y="93"/>
                    <a:pt x="1051" y="72"/>
                    <a:pt x="1051" y="46"/>
                  </a:cubicBezTo>
                  <a:cubicBezTo>
                    <a:pt x="1051" y="21"/>
                    <a:pt x="1030" y="1"/>
                    <a:pt x="100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452966" y="4401093"/>
              <a:ext cx="714747" cy="7148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452966" y="1640960"/>
              <a:ext cx="714747" cy="714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841130" y="3098963"/>
              <a:ext cx="714747" cy="7148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 sz="2100">
                <a:solidFill>
                  <a:schemeClr val="accent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7" name="TextBox 682"/>
            <p:cNvSpPr txBox="1"/>
            <p:nvPr/>
          </p:nvSpPr>
          <p:spPr>
            <a:xfrm>
              <a:off x="7579987" y="1734928"/>
              <a:ext cx="433132" cy="507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700" dirty="0">
                  <a:solidFill>
                    <a:schemeClr val="accent2"/>
                  </a:solidFill>
                </a:rPr>
                <a:t>C</a:t>
              </a:r>
              <a:endParaRPr lang="zh-CN" altLang="en-US" sz="27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682"/>
            <p:cNvSpPr txBox="1"/>
            <p:nvPr/>
          </p:nvSpPr>
          <p:spPr>
            <a:xfrm>
              <a:off x="7589605" y="4506103"/>
              <a:ext cx="413895" cy="507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700" dirty="0">
                  <a:solidFill>
                    <a:schemeClr val="accent2"/>
                  </a:solidFill>
                </a:rPr>
                <a:t>A</a:t>
              </a:r>
              <a:endParaRPr lang="zh-CN" altLang="en-US" sz="2700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682"/>
            <p:cNvSpPr txBox="1"/>
            <p:nvPr/>
          </p:nvSpPr>
          <p:spPr>
            <a:xfrm>
              <a:off x="3997307" y="3196216"/>
              <a:ext cx="413895" cy="507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700" dirty="0">
                  <a:solidFill>
                    <a:schemeClr val="accent2"/>
                  </a:solidFill>
                </a:rPr>
                <a:t>B</a:t>
              </a:r>
              <a:endParaRPr lang="zh-CN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4330454" y="1662821"/>
            <a:ext cx="15696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存储过程</a:t>
            </a:r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</a:t>
            </a:r>
            <a:r>
              <a:rPr lang="en-US" altLang="zh-CN" dirty="0"/>
              <a:t>-</a:t>
            </a:r>
            <a:r>
              <a:rPr lang="zh-CN" altLang="en-US" dirty="0"/>
              <a:t>存储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E6D88A6-0273-4DF6-98DC-93CC88F9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62" y="56437"/>
            <a:ext cx="7251862" cy="1423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A4FFAAF-3277-437F-ADCC-693BBE1AA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632" y="5264777"/>
            <a:ext cx="3733807" cy="131482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0BB1F72-1572-49EA-9292-42BBB4C42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8" y="4297329"/>
            <a:ext cx="5678705" cy="250399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0B2F056-81F3-4212-9A79-8A64A2E79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89" y="2690188"/>
            <a:ext cx="3932224" cy="19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7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</a:t>
            </a:r>
            <a:r>
              <a:rPr lang="en-US" altLang="zh-CN" dirty="0"/>
              <a:t>-TXT</a:t>
            </a:r>
            <a:r>
              <a:rPr lang="zh-CN" altLang="en-US" dirty="0"/>
              <a:t>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F9D95-F449-4BD7-9499-47427307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38" y="832230"/>
            <a:ext cx="657664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1CFF93-DBBC-416A-8AFC-AAB41E26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40" y="801434"/>
            <a:ext cx="6280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</a:t>
            </a:r>
            <a:r>
              <a:rPr lang="en-US" altLang="zh-CN" dirty="0"/>
              <a:t>-MySQL</a:t>
            </a:r>
            <a:r>
              <a:rPr lang="zh-CN" altLang="en-US" dirty="0"/>
              <a:t>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EC542-BD20-43DC-A7FC-8DDD96B8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" y="3163727"/>
            <a:ext cx="12190413" cy="36942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24B8E-545E-46C2-92DD-C7B22213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50" y="1196752"/>
            <a:ext cx="4315865" cy="15841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DDD01A-1C09-4CBD-859B-04F08E919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78" y="291533"/>
            <a:ext cx="5679226" cy="26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8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数据清洗</a:t>
            </a:r>
            <a:r>
              <a:rPr lang="en-US" altLang="zh-CN" dirty="0"/>
              <a:t>-MongoDB</a:t>
            </a:r>
            <a:r>
              <a:rPr lang="zh-CN" altLang="en-US" dirty="0"/>
              <a:t>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621A16-374F-43B7-90D5-7B044D65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5024"/>
            <a:ext cx="12190413" cy="27617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FC7FA9-8E91-4046-BC17-044306AB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" y="928228"/>
            <a:ext cx="5861082" cy="2304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9A9CD4-900B-494F-A8C9-E234FC6B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95" y="1124744"/>
            <a:ext cx="5292583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0706" y="-243408"/>
            <a:ext cx="2351580" cy="2456098"/>
            <a:chOff x="5414963" y="2727325"/>
            <a:chExt cx="1357312" cy="1417638"/>
          </a:xfrm>
          <a:solidFill>
            <a:schemeClr val="bg1">
              <a:lumMod val="85000"/>
            </a:schemeClr>
          </a:solidFill>
        </p:grpSpPr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5740400" y="3163888"/>
              <a:ext cx="685800" cy="355600"/>
            </a:xfrm>
            <a:custGeom>
              <a:avLst/>
              <a:gdLst>
                <a:gd name="T0" fmla="*/ 183 w 183"/>
                <a:gd name="T1" fmla="*/ 95 h 95"/>
                <a:gd name="T2" fmla="*/ 0 w 183"/>
                <a:gd name="T3" fmla="*/ 95 h 95"/>
                <a:gd name="T4" fmla="*/ 0 w 183"/>
                <a:gd name="T5" fmla="*/ 91 h 95"/>
                <a:gd name="T6" fmla="*/ 91 w 183"/>
                <a:gd name="T7" fmla="*/ 0 h 95"/>
                <a:gd name="T8" fmla="*/ 183 w 183"/>
                <a:gd name="T9" fmla="*/ 91 h 95"/>
                <a:gd name="T10" fmla="*/ 183 w 183"/>
                <a:gd name="T11" fmla="*/ 95 h 95"/>
                <a:gd name="T12" fmla="*/ 9 w 183"/>
                <a:gd name="T13" fmla="*/ 87 h 95"/>
                <a:gd name="T14" fmla="*/ 174 w 183"/>
                <a:gd name="T15" fmla="*/ 87 h 95"/>
                <a:gd name="T16" fmla="*/ 91 w 183"/>
                <a:gd name="T17" fmla="*/ 8 h 95"/>
                <a:gd name="T18" fmla="*/ 9 w 183"/>
                <a:gd name="T19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95">
                  <a:moveTo>
                    <a:pt x="183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2" y="0"/>
                    <a:pt x="183" y="41"/>
                    <a:pt x="183" y="91"/>
                  </a:cubicBezTo>
                  <a:lnTo>
                    <a:pt x="183" y="95"/>
                  </a:lnTo>
                  <a:close/>
                  <a:moveTo>
                    <a:pt x="9" y="87"/>
                  </a:moveTo>
                  <a:cubicBezTo>
                    <a:pt x="174" y="87"/>
                    <a:pt x="174" y="87"/>
                    <a:pt x="174" y="87"/>
                  </a:cubicBezTo>
                  <a:cubicBezTo>
                    <a:pt x="172" y="43"/>
                    <a:pt x="136" y="8"/>
                    <a:pt x="91" y="8"/>
                  </a:cubicBezTo>
                  <a:cubicBezTo>
                    <a:pt x="47" y="8"/>
                    <a:pt x="11" y="43"/>
                    <a:pt x="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976938" y="3489325"/>
              <a:ext cx="214312" cy="120650"/>
            </a:xfrm>
            <a:custGeom>
              <a:avLst/>
              <a:gdLst>
                <a:gd name="T0" fmla="*/ 28 w 57"/>
                <a:gd name="T1" fmla="*/ 32 h 32"/>
                <a:gd name="T2" fmla="*/ 0 w 57"/>
                <a:gd name="T3" fmla="*/ 4 h 32"/>
                <a:gd name="T4" fmla="*/ 0 w 57"/>
                <a:gd name="T5" fmla="*/ 0 h 32"/>
                <a:gd name="T6" fmla="*/ 57 w 57"/>
                <a:gd name="T7" fmla="*/ 0 h 32"/>
                <a:gd name="T8" fmla="*/ 57 w 57"/>
                <a:gd name="T9" fmla="*/ 4 h 32"/>
                <a:gd name="T10" fmla="*/ 28 w 57"/>
                <a:gd name="T11" fmla="*/ 32 h 32"/>
                <a:gd name="T12" fmla="*/ 9 w 57"/>
                <a:gd name="T13" fmla="*/ 8 h 32"/>
                <a:gd name="T14" fmla="*/ 28 w 57"/>
                <a:gd name="T15" fmla="*/ 24 h 32"/>
                <a:gd name="T16" fmla="*/ 48 w 57"/>
                <a:gd name="T17" fmla="*/ 8 h 32"/>
                <a:gd name="T18" fmla="*/ 9 w 57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2">
                  <a:moveTo>
                    <a:pt x="28" y="32"/>
                  </a:moveTo>
                  <a:cubicBezTo>
                    <a:pt x="13" y="32"/>
                    <a:pt x="0" y="20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0"/>
                    <a:pt x="44" y="32"/>
                    <a:pt x="28" y="32"/>
                  </a:cubicBezTo>
                  <a:close/>
                  <a:moveTo>
                    <a:pt x="9" y="8"/>
                  </a:moveTo>
                  <a:cubicBezTo>
                    <a:pt x="11" y="17"/>
                    <a:pt x="19" y="24"/>
                    <a:pt x="28" y="24"/>
                  </a:cubicBezTo>
                  <a:cubicBezTo>
                    <a:pt x="38" y="24"/>
                    <a:pt x="46" y="17"/>
                    <a:pt x="48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5924550" y="3500438"/>
              <a:ext cx="57150" cy="60325"/>
            </a:xfrm>
            <a:custGeom>
              <a:avLst/>
              <a:gdLst>
                <a:gd name="T0" fmla="*/ 7 w 36"/>
                <a:gd name="T1" fmla="*/ 38 h 38"/>
                <a:gd name="T2" fmla="*/ 0 w 36"/>
                <a:gd name="T3" fmla="*/ 31 h 38"/>
                <a:gd name="T4" fmla="*/ 28 w 36"/>
                <a:gd name="T5" fmla="*/ 0 h 38"/>
                <a:gd name="T6" fmla="*/ 36 w 36"/>
                <a:gd name="T7" fmla="*/ 7 h 38"/>
                <a:gd name="T8" fmla="*/ 7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7" y="38"/>
                  </a:moveTo>
                  <a:lnTo>
                    <a:pt x="0" y="3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5541963" y="3646488"/>
              <a:ext cx="304800" cy="330200"/>
            </a:xfrm>
            <a:custGeom>
              <a:avLst/>
              <a:gdLst>
                <a:gd name="T0" fmla="*/ 7 w 192"/>
                <a:gd name="T1" fmla="*/ 208 h 208"/>
                <a:gd name="T2" fmla="*/ 0 w 192"/>
                <a:gd name="T3" fmla="*/ 201 h 208"/>
                <a:gd name="T4" fmla="*/ 45 w 192"/>
                <a:gd name="T5" fmla="*/ 154 h 208"/>
                <a:gd name="T6" fmla="*/ 52 w 192"/>
                <a:gd name="T7" fmla="*/ 161 h 208"/>
                <a:gd name="T8" fmla="*/ 7 w 192"/>
                <a:gd name="T9" fmla="*/ 208 h 208"/>
                <a:gd name="T10" fmla="*/ 107 w 192"/>
                <a:gd name="T11" fmla="*/ 102 h 208"/>
                <a:gd name="T12" fmla="*/ 99 w 192"/>
                <a:gd name="T13" fmla="*/ 95 h 208"/>
                <a:gd name="T14" fmla="*/ 184 w 192"/>
                <a:gd name="T15" fmla="*/ 0 h 208"/>
                <a:gd name="T16" fmla="*/ 192 w 192"/>
                <a:gd name="T17" fmla="*/ 7 h 208"/>
                <a:gd name="T18" fmla="*/ 107 w 192"/>
                <a:gd name="T19" fmla="*/ 10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8">
                  <a:moveTo>
                    <a:pt x="7" y="208"/>
                  </a:moveTo>
                  <a:lnTo>
                    <a:pt x="0" y="201"/>
                  </a:lnTo>
                  <a:lnTo>
                    <a:pt x="45" y="154"/>
                  </a:lnTo>
                  <a:lnTo>
                    <a:pt x="52" y="161"/>
                  </a:lnTo>
                  <a:lnTo>
                    <a:pt x="7" y="208"/>
                  </a:lnTo>
                  <a:close/>
                  <a:moveTo>
                    <a:pt x="107" y="102"/>
                  </a:moveTo>
                  <a:lnTo>
                    <a:pt x="99" y="95"/>
                  </a:lnTo>
                  <a:lnTo>
                    <a:pt x="184" y="0"/>
                  </a:lnTo>
                  <a:lnTo>
                    <a:pt x="192" y="7"/>
                  </a:lnTo>
                  <a:lnTo>
                    <a:pt x="107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5414963" y="4056063"/>
              <a:ext cx="55562" cy="58738"/>
            </a:xfrm>
            <a:custGeom>
              <a:avLst/>
              <a:gdLst>
                <a:gd name="T0" fmla="*/ 7 w 35"/>
                <a:gd name="T1" fmla="*/ 37 h 37"/>
                <a:gd name="T2" fmla="*/ 0 w 35"/>
                <a:gd name="T3" fmla="*/ 30 h 37"/>
                <a:gd name="T4" fmla="*/ 28 w 35"/>
                <a:gd name="T5" fmla="*/ 0 h 37"/>
                <a:gd name="T6" fmla="*/ 35 w 35"/>
                <a:gd name="T7" fmla="*/ 7 h 37"/>
                <a:gd name="T8" fmla="*/ 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7" y="37"/>
                  </a:moveTo>
                  <a:lnTo>
                    <a:pt x="0" y="30"/>
                  </a:lnTo>
                  <a:lnTo>
                    <a:pt x="28" y="0"/>
                  </a:lnTo>
                  <a:lnTo>
                    <a:pt x="35" y="7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6224588" y="3503613"/>
              <a:ext cx="52387" cy="60325"/>
            </a:xfrm>
            <a:custGeom>
              <a:avLst/>
              <a:gdLst>
                <a:gd name="T0" fmla="*/ 26 w 33"/>
                <a:gd name="T1" fmla="*/ 38 h 38"/>
                <a:gd name="T2" fmla="*/ 0 w 33"/>
                <a:gd name="T3" fmla="*/ 8 h 38"/>
                <a:gd name="T4" fmla="*/ 7 w 33"/>
                <a:gd name="T5" fmla="*/ 0 h 38"/>
                <a:gd name="T6" fmla="*/ 33 w 33"/>
                <a:gd name="T7" fmla="*/ 34 h 38"/>
                <a:gd name="T8" fmla="*/ 26 w 3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26" y="3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33" y="34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6351588" y="3657600"/>
              <a:ext cx="300037" cy="341313"/>
            </a:xfrm>
            <a:custGeom>
              <a:avLst/>
              <a:gdLst>
                <a:gd name="T0" fmla="*/ 180 w 189"/>
                <a:gd name="T1" fmla="*/ 215 h 215"/>
                <a:gd name="T2" fmla="*/ 137 w 189"/>
                <a:gd name="T3" fmla="*/ 166 h 215"/>
                <a:gd name="T4" fmla="*/ 144 w 189"/>
                <a:gd name="T5" fmla="*/ 159 h 215"/>
                <a:gd name="T6" fmla="*/ 189 w 189"/>
                <a:gd name="T7" fmla="*/ 211 h 215"/>
                <a:gd name="T8" fmla="*/ 180 w 189"/>
                <a:gd name="T9" fmla="*/ 215 h 215"/>
                <a:gd name="T10" fmla="*/ 85 w 189"/>
                <a:gd name="T11" fmla="*/ 104 h 215"/>
                <a:gd name="T12" fmla="*/ 0 w 189"/>
                <a:gd name="T13" fmla="*/ 7 h 215"/>
                <a:gd name="T14" fmla="*/ 7 w 189"/>
                <a:gd name="T15" fmla="*/ 0 h 215"/>
                <a:gd name="T16" fmla="*/ 92 w 189"/>
                <a:gd name="T17" fmla="*/ 97 h 215"/>
                <a:gd name="T18" fmla="*/ 85 w 189"/>
                <a:gd name="T19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5">
                  <a:moveTo>
                    <a:pt x="180" y="215"/>
                  </a:moveTo>
                  <a:lnTo>
                    <a:pt x="137" y="166"/>
                  </a:lnTo>
                  <a:lnTo>
                    <a:pt x="144" y="159"/>
                  </a:lnTo>
                  <a:lnTo>
                    <a:pt x="189" y="211"/>
                  </a:lnTo>
                  <a:lnTo>
                    <a:pt x="180" y="215"/>
                  </a:lnTo>
                  <a:close/>
                  <a:moveTo>
                    <a:pt x="85" y="10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92" y="97"/>
                  </a:lnTo>
                  <a:lnTo>
                    <a:pt x="8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19888" y="4086225"/>
              <a:ext cx="52387" cy="58738"/>
            </a:xfrm>
            <a:custGeom>
              <a:avLst/>
              <a:gdLst>
                <a:gd name="T0" fmla="*/ 26 w 33"/>
                <a:gd name="T1" fmla="*/ 37 h 37"/>
                <a:gd name="T2" fmla="*/ 0 w 33"/>
                <a:gd name="T3" fmla="*/ 4 h 37"/>
                <a:gd name="T4" fmla="*/ 7 w 33"/>
                <a:gd name="T5" fmla="*/ 0 h 37"/>
                <a:gd name="T6" fmla="*/ 33 w 33"/>
                <a:gd name="T7" fmla="*/ 30 h 37"/>
                <a:gd name="T8" fmla="*/ 26 w 3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6" y="37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3" y="30"/>
                  </a:ln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6086475" y="3497263"/>
              <a:ext cx="14287" cy="539750"/>
            </a:xfrm>
            <a:custGeom>
              <a:avLst/>
              <a:gdLst>
                <a:gd name="T0" fmla="*/ 9 w 9"/>
                <a:gd name="T1" fmla="*/ 340 h 340"/>
                <a:gd name="T2" fmla="*/ 0 w 9"/>
                <a:gd name="T3" fmla="*/ 340 h 340"/>
                <a:gd name="T4" fmla="*/ 0 w 9"/>
                <a:gd name="T5" fmla="*/ 323 h 340"/>
                <a:gd name="T6" fmla="*/ 9 w 9"/>
                <a:gd name="T7" fmla="*/ 323 h 340"/>
                <a:gd name="T8" fmla="*/ 9 w 9"/>
                <a:gd name="T9" fmla="*/ 340 h 340"/>
                <a:gd name="T10" fmla="*/ 9 w 9"/>
                <a:gd name="T11" fmla="*/ 297 h 340"/>
                <a:gd name="T12" fmla="*/ 0 w 9"/>
                <a:gd name="T13" fmla="*/ 297 h 340"/>
                <a:gd name="T14" fmla="*/ 0 w 9"/>
                <a:gd name="T15" fmla="*/ 269 h 340"/>
                <a:gd name="T16" fmla="*/ 9 w 9"/>
                <a:gd name="T17" fmla="*/ 269 h 340"/>
                <a:gd name="T18" fmla="*/ 9 w 9"/>
                <a:gd name="T19" fmla="*/ 297 h 340"/>
                <a:gd name="T20" fmla="*/ 9 w 9"/>
                <a:gd name="T21" fmla="*/ 229 h 340"/>
                <a:gd name="T22" fmla="*/ 0 w 9"/>
                <a:gd name="T23" fmla="*/ 229 h 340"/>
                <a:gd name="T24" fmla="*/ 0 w 9"/>
                <a:gd name="T25" fmla="*/ 196 h 340"/>
                <a:gd name="T26" fmla="*/ 9 w 9"/>
                <a:gd name="T27" fmla="*/ 196 h 340"/>
                <a:gd name="T28" fmla="*/ 9 w 9"/>
                <a:gd name="T29" fmla="*/ 229 h 340"/>
                <a:gd name="T30" fmla="*/ 9 w 9"/>
                <a:gd name="T31" fmla="*/ 156 h 340"/>
                <a:gd name="T32" fmla="*/ 0 w 9"/>
                <a:gd name="T33" fmla="*/ 156 h 340"/>
                <a:gd name="T34" fmla="*/ 0 w 9"/>
                <a:gd name="T35" fmla="*/ 127 h 340"/>
                <a:gd name="T36" fmla="*/ 9 w 9"/>
                <a:gd name="T37" fmla="*/ 127 h 340"/>
                <a:gd name="T38" fmla="*/ 9 w 9"/>
                <a:gd name="T39" fmla="*/ 156 h 340"/>
                <a:gd name="T40" fmla="*/ 9 w 9"/>
                <a:gd name="T41" fmla="*/ 104 h 340"/>
                <a:gd name="T42" fmla="*/ 0 w 9"/>
                <a:gd name="T43" fmla="*/ 104 h 340"/>
                <a:gd name="T44" fmla="*/ 0 w 9"/>
                <a:gd name="T45" fmla="*/ 73 h 340"/>
                <a:gd name="T46" fmla="*/ 9 w 9"/>
                <a:gd name="T47" fmla="*/ 73 h 340"/>
                <a:gd name="T48" fmla="*/ 9 w 9"/>
                <a:gd name="T49" fmla="*/ 104 h 340"/>
                <a:gd name="T50" fmla="*/ 9 w 9"/>
                <a:gd name="T51" fmla="*/ 35 h 340"/>
                <a:gd name="T52" fmla="*/ 0 w 9"/>
                <a:gd name="T53" fmla="*/ 35 h 340"/>
                <a:gd name="T54" fmla="*/ 0 w 9"/>
                <a:gd name="T55" fmla="*/ 0 h 340"/>
                <a:gd name="T56" fmla="*/ 9 w 9"/>
                <a:gd name="T57" fmla="*/ 0 h 340"/>
                <a:gd name="T58" fmla="*/ 9 w 9"/>
                <a:gd name="T59" fmla="*/ 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40">
                  <a:moveTo>
                    <a:pt x="9" y="340"/>
                  </a:moveTo>
                  <a:lnTo>
                    <a:pt x="0" y="340"/>
                  </a:lnTo>
                  <a:lnTo>
                    <a:pt x="0" y="323"/>
                  </a:lnTo>
                  <a:lnTo>
                    <a:pt x="9" y="323"/>
                  </a:lnTo>
                  <a:lnTo>
                    <a:pt x="9" y="340"/>
                  </a:lnTo>
                  <a:close/>
                  <a:moveTo>
                    <a:pt x="9" y="297"/>
                  </a:moveTo>
                  <a:lnTo>
                    <a:pt x="0" y="297"/>
                  </a:lnTo>
                  <a:lnTo>
                    <a:pt x="0" y="269"/>
                  </a:lnTo>
                  <a:lnTo>
                    <a:pt x="9" y="269"/>
                  </a:lnTo>
                  <a:lnTo>
                    <a:pt x="9" y="297"/>
                  </a:lnTo>
                  <a:close/>
                  <a:moveTo>
                    <a:pt x="9" y="229"/>
                  </a:moveTo>
                  <a:lnTo>
                    <a:pt x="0" y="229"/>
                  </a:lnTo>
                  <a:lnTo>
                    <a:pt x="0" y="196"/>
                  </a:lnTo>
                  <a:lnTo>
                    <a:pt x="9" y="196"/>
                  </a:lnTo>
                  <a:lnTo>
                    <a:pt x="9" y="229"/>
                  </a:lnTo>
                  <a:close/>
                  <a:moveTo>
                    <a:pt x="9" y="156"/>
                  </a:moveTo>
                  <a:lnTo>
                    <a:pt x="0" y="156"/>
                  </a:lnTo>
                  <a:lnTo>
                    <a:pt x="0" y="127"/>
                  </a:lnTo>
                  <a:lnTo>
                    <a:pt x="9" y="127"/>
                  </a:lnTo>
                  <a:lnTo>
                    <a:pt x="9" y="156"/>
                  </a:lnTo>
                  <a:close/>
                  <a:moveTo>
                    <a:pt x="9" y="104"/>
                  </a:moveTo>
                  <a:lnTo>
                    <a:pt x="0" y="104"/>
                  </a:lnTo>
                  <a:lnTo>
                    <a:pt x="0" y="73"/>
                  </a:lnTo>
                  <a:lnTo>
                    <a:pt x="9" y="73"/>
                  </a:lnTo>
                  <a:lnTo>
                    <a:pt x="9" y="104"/>
                  </a:lnTo>
                  <a:close/>
                  <a:moveTo>
                    <a:pt x="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6078538" y="2727325"/>
              <a:ext cx="30162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5853113" y="3571875"/>
              <a:ext cx="180975" cy="401638"/>
            </a:xfrm>
            <a:custGeom>
              <a:avLst/>
              <a:gdLst>
                <a:gd name="T0" fmla="*/ 10 w 114"/>
                <a:gd name="T1" fmla="*/ 253 h 253"/>
                <a:gd name="T2" fmla="*/ 0 w 114"/>
                <a:gd name="T3" fmla="*/ 250 h 253"/>
                <a:gd name="T4" fmla="*/ 3 w 114"/>
                <a:gd name="T5" fmla="*/ 246 h 253"/>
                <a:gd name="T6" fmla="*/ 12 w 114"/>
                <a:gd name="T7" fmla="*/ 248 h 253"/>
                <a:gd name="T8" fmla="*/ 10 w 114"/>
                <a:gd name="T9" fmla="*/ 253 h 253"/>
                <a:gd name="T10" fmla="*/ 31 w 114"/>
                <a:gd name="T11" fmla="*/ 205 h 253"/>
                <a:gd name="T12" fmla="*/ 22 w 114"/>
                <a:gd name="T13" fmla="*/ 201 h 253"/>
                <a:gd name="T14" fmla="*/ 45 w 114"/>
                <a:gd name="T15" fmla="*/ 146 h 253"/>
                <a:gd name="T16" fmla="*/ 52 w 114"/>
                <a:gd name="T17" fmla="*/ 149 h 253"/>
                <a:gd name="T18" fmla="*/ 31 w 114"/>
                <a:gd name="T19" fmla="*/ 205 h 253"/>
                <a:gd name="T20" fmla="*/ 66 w 114"/>
                <a:gd name="T21" fmla="*/ 118 h 253"/>
                <a:gd name="T22" fmla="*/ 57 w 114"/>
                <a:gd name="T23" fmla="*/ 116 h 253"/>
                <a:gd name="T24" fmla="*/ 64 w 114"/>
                <a:gd name="T25" fmla="*/ 102 h 253"/>
                <a:gd name="T26" fmla="*/ 73 w 114"/>
                <a:gd name="T27" fmla="*/ 104 h 253"/>
                <a:gd name="T28" fmla="*/ 66 w 114"/>
                <a:gd name="T29" fmla="*/ 118 h 253"/>
                <a:gd name="T30" fmla="*/ 90 w 114"/>
                <a:gd name="T31" fmla="*/ 59 h 253"/>
                <a:gd name="T32" fmla="*/ 83 w 114"/>
                <a:gd name="T33" fmla="*/ 57 h 253"/>
                <a:gd name="T34" fmla="*/ 104 w 114"/>
                <a:gd name="T35" fmla="*/ 0 h 253"/>
                <a:gd name="T36" fmla="*/ 114 w 114"/>
                <a:gd name="T37" fmla="*/ 5 h 253"/>
                <a:gd name="T38" fmla="*/ 90 w 114"/>
                <a:gd name="T39" fmla="*/ 5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253">
                  <a:moveTo>
                    <a:pt x="10" y="253"/>
                  </a:moveTo>
                  <a:lnTo>
                    <a:pt x="0" y="250"/>
                  </a:lnTo>
                  <a:lnTo>
                    <a:pt x="3" y="246"/>
                  </a:lnTo>
                  <a:lnTo>
                    <a:pt x="12" y="248"/>
                  </a:lnTo>
                  <a:lnTo>
                    <a:pt x="10" y="253"/>
                  </a:lnTo>
                  <a:close/>
                  <a:moveTo>
                    <a:pt x="31" y="205"/>
                  </a:moveTo>
                  <a:lnTo>
                    <a:pt x="22" y="201"/>
                  </a:lnTo>
                  <a:lnTo>
                    <a:pt x="45" y="146"/>
                  </a:lnTo>
                  <a:lnTo>
                    <a:pt x="52" y="149"/>
                  </a:lnTo>
                  <a:lnTo>
                    <a:pt x="31" y="205"/>
                  </a:lnTo>
                  <a:close/>
                  <a:moveTo>
                    <a:pt x="66" y="118"/>
                  </a:moveTo>
                  <a:lnTo>
                    <a:pt x="57" y="116"/>
                  </a:lnTo>
                  <a:lnTo>
                    <a:pt x="64" y="102"/>
                  </a:lnTo>
                  <a:lnTo>
                    <a:pt x="73" y="104"/>
                  </a:lnTo>
                  <a:lnTo>
                    <a:pt x="66" y="118"/>
                  </a:lnTo>
                  <a:close/>
                  <a:moveTo>
                    <a:pt x="90" y="59"/>
                  </a:moveTo>
                  <a:lnTo>
                    <a:pt x="83" y="57"/>
                  </a:lnTo>
                  <a:lnTo>
                    <a:pt x="104" y="0"/>
                  </a:lnTo>
                  <a:lnTo>
                    <a:pt x="114" y="5"/>
                  </a:lnTo>
                  <a:lnTo>
                    <a:pt x="9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6164263" y="3541713"/>
              <a:ext cx="142875" cy="292100"/>
            </a:xfrm>
            <a:custGeom>
              <a:avLst/>
              <a:gdLst>
                <a:gd name="T0" fmla="*/ 83 w 90"/>
                <a:gd name="T1" fmla="*/ 184 h 184"/>
                <a:gd name="T2" fmla="*/ 81 w 90"/>
                <a:gd name="T3" fmla="*/ 184 h 184"/>
                <a:gd name="T4" fmla="*/ 90 w 90"/>
                <a:gd name="T5" fmla="*/ 180 h 184"/>
                <a:gd name="T6" fmla="*/ 90 w 90"/>
                <a:gd name="T7" fmla="*/ 180 h 184"/>
                <a:gd name="T8" fmla="*/ 83 w 90"/>
                <a:gd name="T9" fmla="*/ 184 h 184"/>
                <a:gd name="T10" fmla="*/ 64 w 90"/>
                <a:gd name="T11" fmla="*/ 147 h 184"/>
                <a:gd name="T12" fmla="*/ 52 w 90"/>
                <a:gd name="T13" fmla="*/ 121 h 184"/>
                <a:gd name="T14" fmla="*/ 62 w 90"/>
                <a:gd name="T15" fmla="*/ 116 h 184"/>
                <a:gd name="T16" fmla="*/ 73 w 90"/>
                <a:gd name="T17" fmla="*/ 144 h 184"/>
                <a:gd name="T18" fmla="*/ 64 w 90"/>
                <a:gd name="T19" fmla="*/ 147 h 184"/>
                <a:gd name="T20" fmla="*/ 43 w 90"/>
                <a:gd name="T21" fmla="*/ 99 h 184"/>
                <a:gd name="T22" fmla="*/ 31 w 90"/>
                <a:gd name="T23" fmla="*/ 71 h 184"/>
                <a:gd name="T24" fmla="*/ 40 w 90"/>
                <a:gd name="T25" fmla="*/ 69 h 184"/>
                <a:gd name="T26" fmla="*/ 52 w 90"/>
                <a:gd name="T27" fmla="*/ 95 h 184"/>
                <a:gd name="T28" fmla="*/ 43 w 90"/>
                <a:gd name="T29" fmla="*/ 99 h 184"/>
                <a:gd name="T30" fmla="*/ 14 w 90"/>
                <a:gd name="T31" fmla="*/ 36 h 184"/>
                <a:gd name="T32" fmla="*/ 0 w 90"/>
                <a:gd name="T33" fmla="*/ 5 h 184"/>
                <a:gd name="T34" fmla="*/ 10 w 90"/>
                <a:gd name="T35" fmla="*/ 0 h 184"/>
                <a:gd name="T36" fmla="*/ 24 w 90"/>
                <a:gd name="T37" fmla="*/ 33 h 184"/>
                <a:gd name="T38" fmla="*/ 14 w 90"/>
                <a:gd name="T39" fmla="*/ 3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84">
                  <a:moveTo>
                    <a:pt x="83" y="184"/>
                  </a:moveTo>
                  <a:lnTo>
                    <a:pt x="81" y="184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3" y="184"/>
                  </a:lnTo>
                  <a:close/>
                  <a:moveTo>
                    <a:pt x="64" y="147"/>
                  </a:moveTo>
                  <a:lnTo>
                    <a:pt x="52" y="121"/>
                  </a:lnTo>
                  <a:lnTo>
                    <a:pt x="62" y="116"/>
                  </a:lnTo>
                  <a:lnTo>
                    <a:pt x="73" y="144"/>
                  </a:lnTo>
                  <a:lnTo>
                    <a:pt x="64" y="147"/>
                  </a:lnTo>
                  <a:close/>
                  <a:moveTo>
                    <a:pt x="43" y="99"/>
                  </a:moveTo>
                  <a:lnTo>
                    <a:pt x="31" y="71"/>
                  </a:lnTo>
                  <a:lnTo>
                    <a:pt x="40" y="69"/>
                  </a:lnTo>
                  <a:lnTo>
                    <a:pt x="52" y="95"/>
                  </a:lnTo>
                  <a:lnTo>
                    <a:pt x="43" y="99"/>
                  </a:lnTo>
                  <a:close/>
                  <a:moveTo>
                    <a:pt x="14" y="3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4" y="33"/>
                  </a:lnTo>
                  <a:lnTo>
                    <a:pt x="1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5905648" y="2253860"/>
            <a:ext cx="309334" cy="37159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 rot="584553">
            <a:off x="6921656" y="2121309"/>
            <a:ext cx="329045" cy="395273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39840" y="2786867"/>
            <a:ext cx="941284" cy="1000274"/>
            <a:chOff x="2384255" y="1429930"/>
            <a:chExt cx="706054" cy="750206"/>
          </a:xfrm>
        </p:grpSpPr>
        <p:grpSp>
          <p:nvGrpSpPr>
            <p:cNvPr id="18" name="组合 17"/>
            <p:cNvGrpSpPr/>
            <p:nvPr/>
          </p:nvGrpSpPr>
          <p:grpSpPr>
            <a:xfrm>
              <a:off x="2411760" y="1490614"/>
              <a:ext cx="648072" cy="648072"/>
              <a:chOff x="1907704" y="1131590"/>
              <a:chExt cx="1008112" cy="100811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2384255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30526" y="2786867"/>
            <a:ext cx="941284" cy="1000274"/>
            <a:chOff x="3133178" y="1429930"/>
            <a:chExt cx="706055" cy="750206"/>
          </a:xfrm>
        </p:grpSpPr>
        <p:grpSp>
          <p:nvGrpSpPr>
            <p:cNvPr id="24" name="组合 23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7" name="直接连接符 26"/>
              <p:cNvCxnSpPr>
                <a:stCxn id="26" idx="1"/>
                <a:endCxn id="26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6" idx="0"/>
                <a:endCxn id="26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目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1911" y="2786867"/>
            <a:ext cx="941285" cy="1000274"/>
            <a:chOff x="3912308" y="1429930"/>
            <a:chExt cx="706055" cy="750206"/>
          </a:xfrm>
        </p:grpSpPr>
        <p:grpSp>
          <p:nvGrpSpPr>
            <p:cNvPr id="30" name="组合 29"/>
            <p:cNvGrpSpPr/>
            <p:nvPr/>
          </p:nvGrpSpPr>
          <p:grpSpPr>
            <a:xfrm>
              <a:off x="3939813" y="1490614"/>
              <a:ext cx="648072" cy="648072"/>
              <a:chOff x="1907704" y="1131590"/>
              <a:chExt cx="1008112" cy="100811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3" name="直接连接符 32"/>
              <p:cNvCxnSpPr>
                <a:stCxn id="32" idx="1"/>
                <a:endCxn id="3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32" idx="0"/>
                <a:endCxn id="3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矩形 30"/>
            <p:cNvSpPr/>
            <p:nvPr/>
          </p:nvSpPr>
          <p:spPr>
            <a:xfrm>
              <a:off x="391230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体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02607" y="2786867"/>
            <a:ext cx="941284" cy="1000274"/>
            <a:chOff x="4676320" y="1429930"/>
            <a:chExt cx="706054" cy="750206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3824" y="1490614"/>
              <a:ext cx="648072" cy="648072"/>
              <a:chOff x="1907704" y="1131590"/>
              <a:chExt cx="1008112" cy="1008112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9" name="直接连接符 38"/>
              <p:cNvCxnSpPr>
                <a:stCxn id="38" idx="1"/>
                <a:endCxn id="38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38" idx="0"/>
                <a:endCxn id="38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 36"/>
            <p:cNvSpPr/>
            <p:nvPr/>
          </p:nvSpPr>
          <p:spPr>
            <a:xfrm>
              <a:off x="4676320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实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93297" y="2786867"/>
            <a:ext cx="941284" cy="1000274"/>
            <a:chOff x="5411319" y="1429930"/>
            <a:chExt cx="706054" cy="75020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38823" y="1490614"/>
              <a:ext cx="648072" cy="648072"/>
              <a:chOff x="1907704" y="1131590"/>
              <a:chExt cx="1008112" cy="100811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45" name="直接连接符 44"/>
              <p:cNvCxnSpPr>
                <a:stCxn id="44" idx="1"/>
                <a:endCxn id="44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44" idx="0"/>
                <a:endCxn id="44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/>
            <p:cNvSpPr/>
            <p:nvPr/>
          </p:nvSpPr>
          <p:spPr>
            <a:xfrm>
              <a:off x="541131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现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16554" y="4273685"/>
            <a:ext cx="3016186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“介绍一下功能如何实现”</a:t>
            </a:r>
          </a:p>
        </p:txBody>
      </p:sp>
      <p:pic>
        <p:nvPicPr>
          <p:cNvPr id="48" name="Picture 3" descr="C:\Users\ABC\Desktop\GR-01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137" y="3623219"/>
            <a:ext cx="1252904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BC\Desktop\GR-010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72" y="3820144"/>
            <a:ext cx="7391859" cy="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5321223" y="2786867"/>
            <a:ext cx="941284" cy="1000274"/>
            <a:chOff x="3133179" y="1429930"/>
            <a:chExt cx="706054" cy="750206"/>
          </a:xfrm>
        </p:grpSpPr>
        <p:grpSp>
          <p:nvGrpSpPr>
            <p:cNvPr id="51" name="组合 50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54" name="直接连接符 53"/>
              <p:cNvCxnSpPr>
                <a:stCxn id="53" idx="1"/>
                <a:endCxn id="53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3" idx="0"/>
                <a:endCxn id="53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313317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58697 -0.00432 L 2.22222E-6 4.1975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B96EBA5-670D-4C4C-9E5E-E5463683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9" y="1586644"/>
            <a:ext cx="7200800" cy="416544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1FCC29A-197D-4E19-B7ED-0D7CE6FE7971}"/>
              </a:ext>
            </a:extLst>
          </p:cNvPr>
          <p:cNvGrpSpPr/>
          <p:nvPr/>
        </p:nvGrpSpPr>
        <p:grpSpPr>
          <a:xfrm>
            <a:off x="334566" y="836712"/>
            <a:ext cx="11305256" cy="451405"/>
            <a:chOff x="840869" y="985422"/>
            <a:chExt cx="7827859" cy="33855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51F7B2-122C-4519-A2EF-A1B56ABCB751}"/>
                </a:ext>
              </a:extLst>
            </p:cNvPr>
            <p:cNvCxnSpPr>
              <a:cxnSpLocks/>
            </p:cNvCxnSpPr>
            <p:nvPr/>
          </p:nvCxnSpPr>
          <p:spPr>
            <a:xfrm>
              <a:off x="840869" y="1323976"/>
              <a:ext cx="4872019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0D9747E-A50A-4B1F-A082-4890D258D2E9}"/>
                </a:ext>
              </a:extLst>
            </p:cNvPr>
            <p:cNvSpPr txBox="1"/>
            <p:nvPr/>
          </p:nvSpPr>
          <p:spPr bwMode="auto">
            <a:xfrm>
              <a:off x="884560" y="985422"/>
              <a:ext cx="554079" cy="31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100" dirty="0">
                  <a:solidFill>
                    <a:schemeClr val="accent1"/>
                  </a:solidFill>
                </a:rPr>
                <a:t>类表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AA52D4-A093-4E11-897F-7448276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6090979" y="1323976"/>
              <a:ext cx="2577749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AFAED043-9865-4720-8199-7BAA55EA85A4}"/>
                </a:ext>
              </a:extLst>
            </p:cNvPr>
            <p:cNvSpPr txBox="1"/>
            <p:nvPr/>
          </p:nvSpPr>
          <p:spPr bwMode="auto">
            <a:xfrm>
              <a:off x="6090979" y="985422"/>
              <a:ext cx="554079" cy="31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100" dirty="0">
                  <a:solidFill>
                    <a:schemeClr val="accent1"/>
                  </a:solidFill>
                </a:rPr>
                <a:t>简介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6D90DBA-F766-4798-BFBB-4244497B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0939" y="1684206"/>
            <a:ext cx="5093753" cy="112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我们总共设计了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16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个类，它们各司其职，共同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完成了本次项目所有需求。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1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1FCC29A-197D-4E19-B7ED-0D7CE6FE7971}"/>
              </a:ext>
            </a:extLst>
          </p:cNvPr>
          <p:cNvGrpSpPr/>
          <p:nvPr/>
        </p:nvGrpSpPr>
        <p:grpSpPr>
          <a:xfrm>
            <a:off x="334566" y="188640"/>
            <a:ext cx="11305256" cy="451405"/>
            <a:chOff x="840869" y="985422"/>
            <a:chExt cx="7827859" cy="33855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51F7B2-122C-4519-A2EF-A1B56ABCB751}"/>
                </a:ext>
              </a:extLst>
            </p:cNvPr>
            <p:cNvCxnSpPr>
              <a:cxnSpLocks/>
            </p:cNvCxnSpPr>
            <p:nvPr/>
          </p:nvCxnSpPr>
          <p:spPr>
            <a:xfrm>
              <a:off x="840869" y="1323976"/>
              <a:ext cx="3839141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0D9747E-A50A-4B1F-A082-4890D258D2E9}"/>
                </a:ext>
              </a:extLst>
            </p:cNvPr>
            <p:cNvSpPr txBox="1"/>
            <p:nvPr/>
          </p:nvSpPr>
          <p:spPr bwMode="auto">
            <a:xfrm>
              <a:off x="884560" y="985422"/>
              <a:ext cx="554079" cy="31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100" dirty="0">
                  <a:solidFill>
                    <a:schemeClr val="accent1"/>
                  </a:solidFill>
                </a:rPr>
                <a:t>问题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AA52D4-A093-4E11-897F-7448276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023" y="1323976"/>
              <a:ext cx="363970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AFAED043-9865-4720-8199-7BAA55EA85A4}"/>
                </a:ext>
              </a:extLst>
            </p:cNvPr>
            <p:cNvSpPr txBox="1"/>
            <p:nvPr/>
          </p:nvSpPr>
          <p:spPr bwMode="auto">
            <a:xfrm>
              <a:off x="5029023" y="985422"/>
              <a:ext cx="554079" cy="31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100" dirty="0">
                  <a:solidFill>
                    <a:schemeClr val="accent1"/>
                  </a:solidFill>
                </a:rPr>
                <a:t>改进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6D90DBA-F766-4798-BFBB-4244497B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66" y="854314"/>
            <a:ext cx="5093753" cy="319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在薪资数据爬取过程中，时间很长，因为一个页面爬后休眠了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14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秒，这是很难去改进的。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期间，发现了另外一个问题：有些数据爬取不出来，且每次爬取出来的数据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指不同工作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)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均不一致。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经过分析，可能的原因有：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user-agent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被封了，进不去页面。（大概率）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、页面内容的保存位置和一般的不同。（小概率）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、其他原因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3FFA77-CBB0-4739-A9B5-29749020C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794" y="764704"/>
            <a:ext cx="5093753" cy="250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针对有些数据爬取不到这一问题，解决方案有如下两点：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、针对某一页面换一个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user-agent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并进行多次爬取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将每一次爬取出来的数据保存在另外一个文件中，此文件不会随着程序重新运行而刷新。文件分为原文件和副本，区别如下：爬取网页过多时，爬虫效果不稳定，每次运行结果均保存在“副本”中，最新一次的结果保存于原文件中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5B4DF6-5281-44BB-8387-86105841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0" y="3733158"/>
            <a:ext cx="5593565" cy="1684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1DCD59-C5B9-4813-A273-434202E38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2" y="5527389"/>
            <a:ext cx="8367485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1FCC29A-197D-4E19-B7ED-0D7CE6FE7971}"/>
              </a:ext>
            </a:extLst>
          </p:cNvPr>
          <p:cNvGrpSpPr/>
          <p:nvPr/>
        </p:nvGrpSpPr>
        <p:grpSpPr>
          <a:xfrm>
            <a:off x="334566" y="188640"/>
            <a:ext cx="11305256" cy="451405"/>
            <a:chOff x="840869" y="985422"/>
            <a:chExt cx="7827859" cy="33855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51F7B2-122C-4519-A2EF-A1B56ABCB751}"/>
                </a:ext>
              </a:extLst>
            </p:cNvPr>
            <p:cNvCxnSpPr>
              <a:cxnSpLocks/>
            </p:cNvCxnSpPr>
            <p:nvPr/>
          </p:nvCxnSpPr>
          <p:spPr>
            <a:xfrm>
              <a:off x="840869" y="1323976"/>
              <a:ext cx="3839141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0D9747E-A50A-4B1F-A082-4890D258D2E9}"/>
                </a:ext>
              </a:extLst>
            </p:cNvPr>
            <p:cNvSpPr txBox="1"/>
            <p:nvPr/>
          </p:nvSpPr>
          <p:spPr bwMode="auto">
            <a:xfrm>
              <a:off x="884560" y="985422"/>
              <a:ext cx="554079" cy="31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100" dirty="0">
                  <a:solidFill>
                    <a:schemeClr val="accent1"/>
                  </a:solidFill>
                </a:rPr>
                <a:t>亮点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AA52D4-A093-4E11-897F-7448276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023" y="1323976"/>
              <a:ext cx="363970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AFAED043-9865-4720-8199-7BAA55EA85A4}"/>
                </a:ext>
              </a:extLst>
            </p:cNvPr>
            <p:cNvSpPr txBox="1"/>
            <p:nvPr/>
          </p:nvSpPr>
          <p:spPr bwMode="auto">
            <a:xfrm>
              <a:off x="5029023" y="985422"/>
              <a:ext cx="554079" cy="311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100" dirty="0">
                  <a:solidFill>
                    <a:schemeClr val="accent1"/>
                  </a:solidFill>
                </a:rPr>
                <a:t>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6D90DBA-F766-4798-BFBB-4244497B4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66" y="854314"/>
            <a:ext cx="5093753" cy="77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、在数据清洗中，保留的岗位是热门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TOP10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，另外在初始化类时提供了参数，可以设置保留多少岗位名称。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773224-227E-485D-BFF0-9BDCDBD44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125" y="867144"/>
            <a:ext cx="5093753" cy="77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、用一个字典 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key-value 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记录 岗位名称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数量，将字典按照数量降序排序，保留前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k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个数据即为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TOP-K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F44E5-E9F6-454C-8102-12C03904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7" y="1874773"/>
            <a:ext cx="6850974" cy="1501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F8E063-144C-4DC1-8158-258569370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342" y="1861151"/>
            <a:ext cx="4784046" cy="152851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E8A389A-268B-4200-BAC1-740A8CD2C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2" y="3621687"/>
            <a:ext cx="6313742" cy="42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、数据库、文件路径封装了专门的管理类，代码维护代价低</a:t>
            </a:r>
            <a:endParaRPr lang="en-US" altLang="zh-CN" sz="15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D079829-80D4-4CBA-A205-F637E4A82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142" y="3468337"/>
            <a:ext cx="4556564" cy="22538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6561A6-6DE5-4DFD-B598-DA9FFA75C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90" y="4213540"/>
            <a:ext cx="4447867" cy="178847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1D4B97-3F7C-450B-8208-BCDA23BE1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454" y="5051578"/>
            <a:ext cx="3246401" cy="134123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ABAAEF4-5F46-416C-9B04-87972640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2" y="6240793"/>
            <a:ext cx="5093753" cy="42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218806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864475" y="-315416"/>
            <a:ext cx="2724042" cy="2845114"/>
            <a:chOff x="5414963" y="2727325"/>
            <a:chExt cx="1357312" cy="1417638"/>
          </a:xfrm>
          <a:solidFill>
            <a:schemeClr val="bg1">
              <a:lumMod val="85000"/>
            </a:schemeClr>
          </a:solidFill>
        </p:grpSpPr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5740400" y="3163888"/>
              <a:ext cx="685800" cy="355600"/>
            </a:xfrm>
            <a:custGeom>
              <a:avLst/>
              <a:gdLst>
                <a:gd name="T0" fmla="*/ 183 w 183"/>
                <a:gd name="T1" fmla="*/ 95 h 95"/>
                <a:gd name="T2" fmla="*/ 0 w 183"/>
                <a:gd name="T3" fmla="*/ 95 h 95"/>
                <a:gd name="T4" fmla="*/ 0 w 183"/>
                <a:gd name="T5" fmla="*/ 91 h 95"/>
                <a:gd name="T6" fmla="*/ 91 w 183"/>
                <a:gd name="T7" fmla="*/ 0 h 95"/>
                <a:gd name="T8" fmla="*/ 183 w 183"/>
                <a:gd name="T9" fmla="*/ 91 h 95"/>
                <a:gd name="T10" fmla="*/ 183 w 183"/>
                <a:gd name="T11" fmla="*/ 95 h 95"/>
                <a:gd name="T12" fmla="*/ 9 w 183"/>
                <a:gd name="T13" fmla="*/ 87 h 95"/>
                <a:gd name="T14" fmla="*/ 174 w 183"/>
                <a:gd name="T15" fmla="*/ 87 h 95"/>
                <a:gd name="T16" fmla="*/ 91 w 183"/>
                <a:gd name="T17" fmla="*/ 8 h 95"/>
                <a:gd name="T18" fmla="*/ 9 w 183"/>
                <a:gd name="T19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95">
                  <a:moveTo>
                    <a:pt x="183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2" y="0"/>
                    <a:pt x="183" y="41"/>
                    <a:pt x="183" y="91"/>
                  </a:cubicBezTo>
                  <a:lnTo>
                    <a:pt x="183" y="95"/>
                  </a:lnTo>
                  <a:close/>
                  <a:moveTo>
                    <a:pt x="9" y="87"/>
                  </a:moveTo>
                  <a:cubicBezTo>
                    <a:pt x="174" y="87"/>
                    <a:pt x="174" y="87"/>
                    <a:pt x="174" y="87"/>
                  </a:cubicBezTo>
                  <a:cubicBezTo>
                    <a:pt x="172" y="43"/>
                    <a:pt x="136" y="8"/>
                    <a:pt x="91" y="8"/>
                  </a:cubicBezTo>
                  <a:cubicBezTo>
                    <a:pt x="47" y="8"/>
                    <a:pt x="11" y="43"/>
                    <a:pt x="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976938" y="3489325"/>
              <a:ext cx="214312" cy="120650"/>
            </a:xfrm>
            <a:custGeom>
              <a:avLst/>
              <a:gdLst>
                <a:gd name="T0" fmla="*/ 28 w 57"/>
                <a:gd name="T1" fmla="*/ 32 h 32"/>
                <a:gd name="T2" fmla="*/ 0 w 57"/>
                <a:gd name="T3" fmla="*/ 4 h 32"/>
                <a:gd name="T4" fmla="*/ 0 w 57"/>
                <a:gd name="T5" fmla="*/ 0 h 32"/>
                <a:gd name="T6" fmla="*/ 57 w 57"/>
                <a:gd name="T7" fmla="*/ 0 h 32"/>
                <a:gd name="T8" fmla="*/ 57 w 57"/>
                <a:gd name="T9" fmla="*/ 4 h 32"/>
                <a:gd name="T10" fmla="*/ 28 w 57"/>
                <a:gd name="T11" fmla="*/ 32 h 32"/>
                <a:gd name="T12" fmla="*/ 9 w 57"/>
                <a:gd name="T13" fmla="*/ 8 h 32"/>
                <a:gd name="T14" fmla="*/ 28 w 57"/>
                <a:gd name="T15" fmla="*/ 24 h 32"/>
                <a:gd name="T16" fmla="*/ 48 w 57"/>
                <a:gd name="T17" fmla="*/ 8 h 32"/>
                <a:gd name="T18" fmla="*/ 9 w 57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2">
                  <a:moveTo>
                    <a:pt x="28" y="32"/>
                  </a:moveTo>
                  <a:cubicBezTo>
                    <a:pt x="13" y="32"/>
                    <a:pt x="0" y="20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0"/>
                    <a:pt x="44" y="32"/>
                    <a:pt x="28" y="32"/>
                  </a:cubicBezTo>
                  <a:close/>
                  <a:moveTo>
                    <a:pt x="9" y="8"/>
                  </a:moveTo>
                  <a:cubicBezTo>
                    <a:pt x="11" y="17"/>
                    <a:pt x="19" y="24"/>
                    <a:pt x="28" y="24"/>
                  </a:cubicBezTo>
                  <a:cubicBezTo>
                    <a:pt x="38" y="24"/>
                    <a:pt x="46" y="17"/>
                    <a:pt x="48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924550" y="3500438"/>
              <a:ext cx="57150" cy="60325"/>
            </a:xfrm>
            <a:custGeom>
              <a:avLst/>
              <a:gdLst>
                <a:gd name="T0" fmla="*/ 7 w 36"/>
                <a:gd name="T1" fmla="*/ 38 h 38"/>
                <a:gd name="T2" fmla="*/ 0 w 36"/>
                <a:gd name="T3" fmla="*/ 31 h 38"/>
                <a:gd name="T4" fmla="*/ 28 w 36"/>
                <a:gd name="T5" fmla="*/ 0 h 38"/>
                <a:gd name="T6" fmla="*/ 36 w 36"/>
                <a:gd name="T7" fmla="*/ 7 h 38"/>
                <a:gd name="T8" fmla="*/ 7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7" y="38"/>
                  </a:moveTo>
                  <a:lnTo>
                    <a:pt x="0" y="3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541963" y="3646488"/>
              <a:ext cx="304800" cy="330200"/>
            </a:xfrm>
            <a:custGeom>
              <a:avLst/>
              <a:gdLst>
                <a:gd name="T0" fmla="*/ 7 w 192"/>
                <a:gd name="T1" fmla="*/ 208 h 208"/>
                <a:gd name="T2" fmla="*/ 0 w 192"/>
                <a:gd name="T3" fmla="*/ 201 h 208"/>
                <a:gd name="T4" fmla="*/ 45 w 192"/>
                <a:gd name="T5" fmla="*/ 154 h 208"/>
                <a:gd name="T6" fmla="*/ 52 w 192"/>
                <a:gd name="T7" fmla="*/ 161 h 208"/>
                <a:gd name="T8" fmla="*/ 7 w 192"/>
                <a:gd name="T9" fmla="*/ 208 h 208"/>
                <a:gd name="T10" fmla="*/ 107 w 192"/>
                <a:gd name="T11" fmla="*/ 102 h 208"/>
                <a:gd name="T12" fmla="*/ 99 w 192"/>
                <a:gd name="T13" fmla="*/ 95 h 208"/>
                <a:gd name="T14" fmla="*/ 184 w 192"/>
                <a:gd name="T15" fmla="*/ 0 h 208"/>
                <a:gd name="T16" fmla="*/ 192 w 192"/>
                <a:gd name="T17" fmla="*/ 7 h 208"/>
                <a:gd name="T18" fmla="*/ 107 w 192"/>
                <a:gd name="T19" fmla="*/ 10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8">
                  <a:moveTo>
                    <a:pt x="7" y="208"/>
                  </a:moveTo>
                  <a:lnTo>
                    <a:pt x="0" y="201"/>
                  </a:lnTo>
                  <a:lnTo>
                    <a:pt x="45" y="154"/>
                  </a:lnTo>
                  <a:lnTo>
                    <a:pt x="52" y="161"/>
                  </a:lnTo>
                  <a:lnTo>
                    <a:pt x="7" y="208"/>
                  </a:lnTo>
                  <a:close/>
                  <a:moveTo>
                    <a:pt x="107" y="102"/>
                  </a:moveTo>
                  <a:lnTo>
                    <a:pt x="99" y="95"/>
                  </a:lnTo>
                  <a:lnTo>
                    <a:pt x="184" y="0"/>
                  </a:lnTo>
                  <a:lnTo>
                    <a:pt x="192" y="7"/>
                  </a:lnTo>
                  <a:lnTo>
                    <a:pt x="107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5414963" y="4056063"/>
              <a:ext cx="55562" cy="58738"/>
            </a:xfrm>
            <a:custGeom>
              <a:avLst/>
              <a:gdLst>
                <a:gd name="T0" fmla="*/ 7 w 35"/>
                <a:gd name="T1" fmla="*/ 37 h 37"/>
                <a:gd name="T2" fmla="*/ 0 w 35"/>
                <a:gd name="T3" fmla="*/ 30 h 37"/>
                <a:gd name="T4" fmla="*/ 28 w 35"/>
                <a:gd name="T5" fmla="*/ 0 h 37"/>
                <a:gd name="T6" fmla="*/ 35 w 35"/>
                <a:gd name="T7" fmla="*/ 7 h 37"/>
                <a:gd name="T8" fmla="*/ 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7" y="37"/>
                  </a:moveTo>
                  <a:lnTo>
                    <a:pt x="0" y="30"/>
                  </a:lnTo>
                  <a:lnTo>
                    <a:pt x="28" y="0"/>
                  </a:lnTo>
                  <a:lnTo>
                    <a:pt x="35" y="7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224588" y="3503613"/>
              <a:ext cx="52387" cy="60325"/>
            </a:xfrm>
            <a:custGeom>
              <a:avLst/>
              <a:gdLst>
                <a:gd name="T0" fmla="*/ 26 w 33"/>
                <a:gd name="T1" fmla="*/ 38 h 38"/>
                <a:gd name="T2" fmla="*/ 0 w 33"/>
                <a:gd name="T3" fmla="*/ 8 h 38"/>
                <a:gd name="T4" fmla="*/ 7 w 33"/>
                <a:gd name="T5" fmla="*/ 0 h 38"/>
                <a:gd name="T6" fmla="*/ 33 w 33"/>
                <a:gd name="T7" fmla="*/ 34 h 38"/>
                <a:gd name="T8" fmla="*/ 26 w 3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26" y="3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33" y="34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351588" y="3657600"/>
              <a:ext cx="300037" cy="341313"/>
            </a:xfrm>
            <a:custGeom>
              <a:avLst/>
              <a:gdLst>
                <a:gd name="T0" fmla="*/ 180 w 189"/>
                <a:gd name="T1" fmla="*/ 215 h 215"/>
                <a:gd name="T2" fmla="*/ 137 w 189"/>
                <a:gd name="T3" fmla="*/ 166 h 215"/>
                <a:gd name="T4" fmla="*/ 144 w 189"/>
                <a:gd name="T5" fmla="*/ 159 h 215"/>
                <a:gd name="T6" fmla="*/ 189 w 189"/>
                <a:gd name="T7" fmla="*/ 211 h 215"/>
                <a:gd name="T8" fmla="*/ 180 w 189"/>
                <a:gd name="T9" fmla="*/ 215 h 215"/>
                <a:gd name="T10" fmla="*/ 85 w 189"/>
                <a:gd name="T11" fmla="*/ 104 h 215"/>
                <a:gd name="T12" fmla="*/ 0 w 189"/>
                <a:gd name="T13" fmla="*/ 7 h 215"/>
                <a:gd name="T14" fmla="*/ 7 w 189"/>
                <a:gd name="T15" fmla="*/ 0 h 215"/>
                <a:gd name="T16" fmla="*/ 92 w 189"/>
                <a:gd name="T17" fmla="*/ 97 h 215"/>
                <a:gd name="T18" fmla="*/ 85 w 189"/>
                <a:gd name="T19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5">
                  <a:moveTo>
                    <a:pt x="180" y="215"/>
                  </a:moveTo>
                  <a:lnTo>
                    <a:pt x="137" y="166"/>
                  </a:lnTo>
                  <a:lnTo>
                    <a:pt x="144" y="159"/>
                  </a:lnTo>
                  <a:lnTo>
                    <a:pt x="189" y="211"/>
                  </a:lnTo>
                  <a:lnTo>
                    <a:pt x="180" y="215"/>
                  </a:lnTo>
                  <a:close/>
                  <a:moveTo>
                    <a:pt x="85" y="10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92" y="97"/>
                  </a:lnTo>
                  <a:lnTo>
                    <a:pt x="8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719888" y="4086225"/>
              <a:ext cx="52387" cy="58738"/>
            </a:xfrm>
            <a:custGeom>
              <a:avLst/>
              <a:gdLst>
                <a:gd name="T0" fmla="*/ 26 w 33"/>
                <a:gd name="T1" fmla="*/ 37 h 37"/>
                <a:gd name="T2" fmla="*/ 0 w 33"/>
                <a:gd name="T3" fmla="*/ 4 h 37"/>
                <a:gd name="T4" fmla="*/ 7 w 33"/>
                <a:gd name="T5" fmla="*/ 0 h 37"/>
                <a:gd name="T6" fmla="*/ 33 w 33"/>
                <a:gd name="T7" fmla="*/ 30 h 37"/>
                <a:gd name="T8" fmla="*/ 26 w 3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6" y="37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3" y="30"/>
                  </a:ln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6086475" y="3497263"/>
              <a:ext cx="14287" cy="539750"/>
            </a:xfrm>
            <a:custGeom>
              <a:avLst/>
              <a:gdLst>
                <a:gd name="T0" fmla="*/ 9 w 9"/>
                <a:gd name="T1" fmla="*/ 340 h 340"/>
                <a:gd name="T2" fmla="*/ 0 w 9"/>
                <a:gd name="T3" fmla="*/ 340 h 340"/>
                <a:gd name="T4" fmla="*/ 0 w 9"/>
                <a:gd name="T5" fmla="*/ 323 h 340"/>
                <a:gd name="T6" fmla="*/ 9 w 9"/>
                <a:gd name="T7" fmla="*/ 323 h 340"/>
                <a:gd name="T8" fmla="*/ 9 w 9"/>
                <a:gd name="T9" fmla="*/ 340 h 340"/>
                <a:gd name="T10" fmla="*/ 9 w 9"/>
                <a:gd name="T11" fmla="*/ 297 h 340"/>
                <a:gd name="T12" fmla="*/ 0 w 9"/>
                <a:gd name="T13" fmla="*/ 297 h 340"/>
                <a:gd name="T14" fmla="*/ 0 w 9"/>
                <a:gd name="T15" fmla="*/ 269 h 340"/>
                <a:gd name="T16" fmla="*/ 9 w 9"/>
                <a:gd name="T17" fmla="*/ 269 h 340"/>
                <a:gd name="T18" fmla="*/ 9 w 9"/>
                <a:gd name="T19" fmla="*/ 297 h 340"/>
                <a:gd name="T20" fmla="*/ 9 w 9"/>
                <a:gd name="T21" fmla="*/ 229 h 340"/>
                <a:gd name="T22" fmla="*/ 0 w 9"/>
                <a:gd name="T23" fmla="*/ 229 h 340"/>
                <a:gd name="T24" fmla="*/ 0 w 9"/>
                <a:gd name="T25" fmla="*/ 196 h 340"/>
                <a:gd name="T26" fmla="*/ 9 w 9"/>
                <a:gd name="T27" fmla="*/ 196 h 340"/>
                <a:gd name="T28" fmla="*/ 9 w 9"/>
                <a:gd name="T29" fmla="*/ 229 h 340"/>
                <a:gd name="T30" fmla="*/ 9 w 9"/>
                <a:gd name="T31" fmla="*/ 156 h 340"/>
                <a:gd name="T32" fmla="*/ 0 w 9"/>
                <a:gd name="T33" fmla="*/ 156 h 340"/>
                <a:gd name="T34" fmla="*/ 0 w 9"/>
                <a:gd name="T35" fmla="*/ 127 h 340"/>
                <a:gd name="T36" fmla="*/ 9 w 9"/>
                <a:gd name="T37" fmla="*/ 127 h 340"/>
                <a:gd name="T38" fmla="*/ 9 w 9"/>
                <a:gd name="T39" fmla="*/ 156 h 340"/>
                <a:gd name="T40" fmla="*/ 9 w 9"/>
                <a:gd name="T41" fmla="*/ 104 h 340"/>
                <a:gd name="T42" fmla="*/ 0 w 9"/>
                <a:gd name="T43" fmla="*/ 104 h 340"/>
                <a:gd name="T44" fmla="*/ 0 w 9"/>
                <a:gd name="T45" fmla="*/ 73 h 340"/>
                <a:gd name="T46" fmla="*/ 9 w 9"/>
                <a:gd name="T47" fmla="*/ 73 h 340"/>
                <a:gd name="T48" fmla="*/ 9 w 9"/>
                <a:gd name="T49" fmla="*/ 104 h 340"/>
                <a:gd name="T50" fmla="*/ 9 w 9"/>
                <a:gd name="T51" fmla="*/ 35 h 340"/>
                <a:gd name="T52" fmla="*/ 0 w 9"/>
                <a:gd name="T53" fmla="*/ 35 h 340"/>
                <a:gd name="T54" fmla="*/ 0 w 9"/>
                <a:gd name="T55" fmla="*/ 0 h 340"/>
                <a:gd name="T56" fmla="*/ 9 w 9"/>
                <a:gd name="T57" fmla="*/ 0 h 340"/>
                <a:gd name="T58" fmla="*/ 9 w 9"/>
                <a:gd name="T59" fmla="*/ 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40">
                  <a:moveTo>
                    <a:pt x="9" y="340"/>
                  </a:moveTo>
                  <a:lnTo>
                    <a:pt x="0" y="340"/>
                  </a:lnTo>
                  <a:lnTo>
                    <a:pt x="0" y="323"/>
                  </a:lnTo>
                  <a:lnTo>
                    <a:pt x="9" y="323"/>
                  </a:lnTo>
                  <a:lnTo>
                    <a:pt x="9" y="340"/>
                  </a:lnTo>
                  <a:close/>
                  <a:moveTo>
                    <a:pt x="9" y="297"/>
                  </a:moveTo>
                  <a:lnTo>
                    <a:pt x="0" y="297"/>
                  </a:lnTo>
                  <a:lnTo>
                    <a:pt x="0" y="269"/>
                  </a:lnTo>
                  <a:lnTo>
                    <a:pt x="9" y="269"/>
                  </a:lnTo>
                  <a:lnTo>
                    <a:pt x="9" y="297"/>
                  </a:lnTo>
                  <a:close/>
                  <a:moveTo>
                    <a:pt x="9" y="229"/>
                  </a:moveTo>
                  <a:lnTo>
                    <a:pt x="0" y="229"/>
                  </a:lnTo>
                  <a:lnTo>
                    <a:pt x="0" y="196"/>
                  </a:lnTo>
                  <a:lnTo>
                    <a:pt x="9" y="196"/>
                  </a:lnTo>
                  <a:lnTo>
                    <a:pt x="9" y="229"/>
                  </a:lnTo>
                  <a:close/>
                  <a:moveTo>
                    <a:pt x="9" y="156"/>
                  </a:moveTo>
                  <a:lnTo>
                    <a:pt x="0" y="156"/>
                  </a:lnTo>
                  <a:lnTo>
                    <a:pt x="0" y="127"/>
                  </a:lnTo>
                  <a:lnTo>
                    <a:pt x="9" y="127"/>
                  </a:lnTo>
                  <a:lnTo>
                    <a:pt x="9" y="156"/>
                  </a:lnTo>
                  <a:close/>
                  <a:moveTo>
                    <a:pt x="9" y="104"/>
                  </a:moveTo>
                  <a:lnTo>
                    <a:pt x="0" y="104"/>
                  </a:lnTo>
                  <a:lnTo>
                    <a:pt x="0" y="73"/>
                  </a:lnTo>
                  <a:lnTo>
                    <a:pt x="9" y="73"/>
                  </a:lnTo>
                  <a:lnTo>
                    <a:pt x="9" y="104"/>
                  </a:lnTo>
                  <a:close/>
                  <a:moveTo>
                    <a:pt x="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6078538" y="2727325"/>
              <a:ext cx="30162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5853113" y="3571875"/>
              <a:ext cx="180975" cy="401638"/>
            </a:xfrm>
            <a:custGeom>
              <a:avLst/>
              <a:gdLst>
                <a:gd name="T0" fmla="*/ 10 w 114"/>
                <a:gd name="T1" fmla="*/ 253 h 253"/>
                <a:gd name="T2" fmla="*/ 0 w 114"/>
                <a:gd name="T3" fmla="*/ 250 h 253"/>
                <a:gd name="T4" fmla="*/ 3 w 114"/>
                <a:gd name="T5" fmla="*/ 246 h 253"/>
                <a:gd name="T6" fmla="*/ 12 w 114"/>
                <a:gd name="T7" fmla="*/ 248 h 253"/>
                <a:gd name="T8" fmla="*/ 10 w 114"/>
                <a:gd name="T9" fmla="*/ 253 h 253"/>
                <a:gd name="T10" fmla="*/ 31 w 114"/>
                <a:gd name="T11" fmla="*/ 205 h 253"/>
                <a:gd name="T12" fmla="*/ 22 w 114"/>
                <a:gd name="T13" fmla="*/ 201 h 253"/>
                <a:gd name="T14" fmla="*/ 45 w 114"/>
                <a:gd name="T15" fmla="*/ 146 h 253"/>
                <a:gd name="T16" fmla="*/ 52 w 114"/>
                <a:gd name="T17" fmla="*/ 149 h 253"/>
                <a:gd name="T18" fmla="*/ 31 w 114"/>
                <a:gd name="T19" fmla="*/ 205 h 253"/>
                <a:gd name="T20" fmla="*/ 66 w 114"/>
                <a:gd name="T21" fmla="*/ 118 h 253"/>
                <a:gd name="T22" fmla="*/ 57 w 114"/>
                <a:gd name="T23" fmla="*/ 116 h 253"/>
                <a:gd name="T24" fmla="*/ 64 w 114"/>
                <a:gd name="T25" fmla="*/ 102 h 253"/>
                <a:gd name="T26" fmla="*/ 73 w 114"/>
                <a:gd name="T27" fmla="*/ 104 h 253"/>
                <a:gd name="T28" fmla="*/ 66 w 114"/>
                <a:gd name="T29" fmla="*/ 118 h 253"/>
                <a:gd name="T30" fmla="*/ 90 w 114"/>
                <a:gd name="T31" fmla="*/ 59 h 253"/>
                <a:gd name="T32" fmla="*/ 83 w 114"/>
                <a:gd name="T33" fmla="*/ 57 h 253"/>
                <a:gd name="T34" fmla="*/ 104 w 114"/>
                <a:gd name="T35" fmla="*/ 0 h 253"/>
                <a:gd name="T36" fmla="*/ 114 w 114"/>
                <a:gd name="T37" fmla="*/ 5 h 253"/>
                <a:gd name="T38" fmla="*/ 90 w 114"/>
                <a:gd name="T39" fmla="*/ 5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253">
                  <a:moveTo>
                    <a:pt x="10" y="253"/>
                  </a:moveTo>
                  <a:lnTo>
                    <a:pt x="0" y="250"/>
                  </a:lnTo>
                  <a:lnTo>
                    <a:pt x="3" y="246"/>
                  </a:lnTo>
                  <a:lnTo>
                    <a:pt x="12" y="248"/>
                  </a:lnTo>
                  <a:lnTo>
                    <a:pt x="10" y="253"/>
                  </a:lnTo>
                  <a:close/>
                  <a:moveTo>
                    <a:pt x="31" y="205"/>
                  </a:moveTo>
                  <a:lnTo>
                    <a:pt x="22" y="201"/>
                  </a:lnTo>
                  <a:lnTo>
                    <a:pt x="45" y="146"/>
                  </a:lnTo>
                  <a:lnTo>
                    <a:pt x="52" y="149"/>
                  </a:lnTo>
                  <a:lnTo>
                    <a:pt x="31" y="205"/>
                  </a:lnTo>
                  <a:close/>
                  <a:moveTo>
                    <a:pt x="66" y="118"/>
                  </a:moveTo>
                  <a:lnTo>
                    <a:pt x="57" y="116"/>
                  </a:lnTo>
                  <a:lnTo>
                    <a:pt x="64" y="102"/>
                  </a:lnTo>
                  <a:lnTo>
                    <a:pt x="73" y="104"/>
                  </a:lnTo>
                  <a:lnTo>
                    <a:pt x="66" y="118"/>
                  </a:lnTo>
                  <a:close/>
                  <a:moveTo>
                    <a:pt x="90" y="59"/>
                  </a:moveTo>
                  <a:lnTo>
                    <a:pt x="83" y="57"/>
                  </a:lnTo>
                  <a:lnTo>
                    <a:pt x="104" y="0"/>
                  </a:lnTo>
                  <a:lnTo>
                    <a:pt x="114" y="5"/>
                  </a:lnTo>
                  <a:lnTo>
                    <a:pt x="9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6164263" y="3541713"/>
              <a:ext cx="142875" cy="292100"/>
            </a:xfrm>
            <a:custGeom>
              <a:avLst/>
              <a:gdLst>
                <a:gd name="T0" fmla="*/ 83 w 90"/>
                <a:gd name="T1" fmla="*/ 184 h 184"/>
                <a:gd name="T2" fmla="*/ 81 w 90"/>
                <a:gd name="T3" fmla="*/ 184 h 184"/>
                <a:gd name="T4" fmla="*/ 90 w 90"/>
                <a:gd name="T5" fmla="*/ 180 h 184"/>
                <a:gd name="T6" fmla="*/ 90 w 90"/>
                <a:gd name="T7" fmla="*/ 180 h 184"/>
                <a:gd name="T8" fmla="*/ 83 w 90"/>
                <a:gd name="T9" fmla="*/ 184 h 184"/>
                <a:gd name="T10" fmla="*/ 64 w 90"/>
                <a:gd name="T11" fmla="*/ 147 h 184"/>
                <a:gd name="T12" fmla="*/ 52 w 90"/>
                <a:gd name="T13" fmla="*/ 121 h 184"/>
                <a:gd name="T14" fmla="*/ 62 w 90"/>
                <a:gd name="T15" fmla="*/ 116 h 184"/>
                <a:gd name="T16" fmla="*/ 73 w 90"/>
                <a:gd name="T17" fmla="*/ 144 h 184"/>
                <a:gd name="T18" fmla="*/ 64 w 90"/>
                <a:gd name="T19" fmla="*/ 147 h 184"/>
                <a:gd name="T20" fmla="*/ 43 w 90"/>
                <a:gd name="T21" fmla="*/ 99 h 184"/>
                <a:gd name="T22" fmla="*/ 31 w 90"/>
                <a:gd name="T23" fmla="*/ 71 h 184"/>
                <a:gd name="T24" fmla="*/ 40 w 90"/>
                <a:gd name="T25" fmla="*/ 69 h 184"/>
                <a:gd name="T26" fmla="*/ 52 w 90"/>
                <a:gd name="T27" fmla="*/ 95 h 184"/>
                <a:gd name="T28" fmla="*/ 43 w 90"/>
                <a:gd name="T29" fmla="*/ 99 h 184"/>
                <a:gd name="T30" fmla="*/ 14 w 90"/>
                <a:gd name="T31" fmla="*/ 36 h 184"/>
                <a:gd name="T32" fmla="*/ 0 w 90"/>
                <a:gd name="T33" fmla="*/ 5 h 184"/>
                <a:gd name="T34" fmla="*/ 10 w 90"/>
                <a:gd name="T35" fmla="*/ 0 h 184"/>
                <a:gd name="T36" fmla="*/ 24 w 90"/>
                <a:gd name="T37" fmla="*/ 33 h 184"/>
                <a:gd name="T38" fmla="*/ 14 w 90"/>
                <a:gd name="T39" fmla="*/ 3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84">
                  <a:moveTo>
                    <a:pt x="83" y="184"/>
                  </a:moveTo>
                  <a:lnTo>
                    <a:pt x="81" y="184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3" y="184"/>
                  </a:lnTo>
                  <a:close/>
                  <a:moveTo>
                    <a:pt x="64" y="147"/>
                  </a:moveTo>
                  <a:lnTo>
                    <a:pt x="52" y="121"/>
                  </a:lnTo>
                  <a:lnTo>
                    <a:pt x="62" y="116"/>
                  </a:lnTo>
                  <a:lnTo>
                    <a:pt x="73" y="144"/>
                  </a:lnTo>
                  <a:lnTo>
                    <a:pt x="64" y="147"/>
                  </a:lnTo>
                  <a:close/>
                  <a:moveTo>
                    <a:pt x="43" y="99"/>
                  </a:moveTo>
                  <a:lnTo>
                    <a:pt x="31" y="71"/>
                  </a:lnTo>
                  <a:lnTo>
                    <a:pt x="40" y="69"/>
                  </a:lnTo>
                  <a:lnTo>
                    <a:pt x="52" y="95"/>
                  </a:lnTo>
                  <a:lnTo>
                    <a:pt x="43" y="99"/>
                  </a:lnTo>
                  <a:close/>
                  <a:moveTo>
                    <a:pt x="14" y="3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4" y="33"/>
                  </a:lnTo>
                  <a:lnTo>
                    <a:pt x="1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123365" y="2923007"/>
            <a:ext cx="941285" cy="1000274"/>
            <a:chOff x="2384255" y="1429930"/>
            <a:chExt cx="706055" cy="750206"/>
          </a:xfrm>
        </p:grpSpPr>
        <p:grpSp>
          <p:nvGrpSpPr>
            <p:cNvPr id="66" name="组合 65"/>
            <p:cNvGrpSpPr/>
            <p:nvPr/>
          </p:nvGrpSpPr>
          <p:grpSpPr>
            <a:xfrm>
              <a:off x="2411760" y="1490614"/>
              <a:ext cx="648072" cy="648072"/>
              <a:chOff x="1907704" y="1131590"/>
              <a:chExt cx="1008112" cy="100811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69" name="直接连接符 68"/>
              <p:cNvCxnSpPr>
                <a:stCxn id="68" idx="1"/>
                <a:endCxn id="68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68" idx="0"/>
                <a:endCxn id="68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/>
          </p:nvSpPr>
          <p:spPr>
            <a:xfrm>
              <a:off x="2384255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感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114056" y="2923007"/>
            <a:ext cx="941285" cy="1000274"/>
            <a:chOff x="3133178" y="1429930"/>
            <a:chExt cx="706055" cy="750206"/>
          </a:xfrm>
        </p:grpSpPr>
        <p:grpSp>
          <p:nvGrpSpPr>
            <p:cNvPr id="72" name="组合 71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75" name="直接连接符 74"/>
              <p:cNvCxnSpPr>
                <a:stCxn id="74" idx="1"/>
                <a:endCxn id="74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74" idx="0"/>
                <a:endCxn id="74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矩形 72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谢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95437" y="2923007"/>
            <a:ext cx="941285" cy="1000274"/>
            <a:chOff x="3912308" y="1429930"/>
            <a:chExt cx="706055" cy="750206"/>
          </a:xfrm>
        </p:grpSpPr>
        <p:grpSp>
          <p:nvGrpSpPr>
            <p:cNvPr id="78" name="组合 77"/>
            <p:cNvGrpSpPr/>
            <p:nvPr/>
          </p:nvGrpSpPr>
          <p:grpSpPr>
            <a:xfrm>
              <a:off x="3939813" y="1490614"/>
              <a:ext cx="648072" cy="648072"/>
              <a:chOff x="1907704" y="1131590"/>
              <a:chExt cx="1008112" cy="1008112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81" name="直接连接符 80"/>
              <p:cNvCxnSpPr>
                <a:stCxn id="80" idx="1"/>
                <a:endCxn id="80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80" idx="0"/>
                <a:endCxn id="80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矩形 78"/>
            <p:cNvSpPr/>
            <p:nvPr/>
          </p:nvSpPr>
          <p:spPr>
            <a:xfrm>
              <a:off x="391230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的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086129" y="2923007"/>
            <a:ext cx="941285" cy="1000274"/>
            <a:chOff x="4676319" y="1429930"/>
            <a:chExt cx="706055" cy="750206"/>
          </a:xfrm>
        </p:grpSpPr>
        <p:grpSp>
          <p:nvGrpSpPr>
            <p:cNvPr id="84" name="组合 83"/>
            <p:cNvGrpSpPr/>
            <p:nvPr/>
          </p:nvGrpSpPr>
          <p:grpSpPr>
            <a:xfrm>
              <a:off x="4703824" y="1490614"/>
              <a:ext cx="648072" cy="648072"/>
              <a:chOff x="1907704" y="1131590"/>
              <a:chExt cx="1008112" cy="100811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87" name="直接连接符 86"/>
              <p:cNvCxnSpPr>
                <a:stCxn id="86" idx="1"/>
                <a:endCxn id="86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86" idx="0"/>
                <a:endCxn id="86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矩形 84"/>
            <p:cNvSpPr/>
            <p:nvPr/>
          </p:nvSpPr>
          <p:spPr>
            <a:xfrm>
              <a:off x="4676319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观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076815" y="2923007"/>
            <a:ext cx="941284" cy="1000274"/>
            <a:chOff x="5411319" y="1429930"/>
            <a:chExt cx="706055" cy="75020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38823" y="1490614"/>
              <a:ext cx="648072" cy="648072"/>
              <a:chOff x="1907704" y="1131590"/>
              <a:chExt cx="1008112" cy="1008112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93" name="直接连接符 92"/>
              <p:cNvCxnSpPr>
                <a:stCxn id="92" idx="1"/>
                <a:endCxn id="9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92" idx="0"/>
                <a:endCxn id="9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矩形 90"/>
            <p:cNvSpPr/>
            <p:nvPr/>
          </p:nvSpPr>
          <p:spPr>
            <a:xfrm>
              <a:off x="5411319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看</a:t>
              </a:r>
            </a:p>
          </p:txBody>
        </p:sp>
      </p:grpSp>
      <p:pic>
        <p:nvPicPr>
          <p:cNvPr id="97" name="Picture 3" descr="C:\Users\ABC\Desktop\GR-01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663" y="3759360"/>
            <a:ext cx="1252904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C:\Users\ABC\Desktop\GR-010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98" y="3956284"/>
            <a:ext cx="7391859" cy="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组合 98"/>
          <p:cNvGrpSpPr/>
          <p:nvPr/>
        </p:nvGrpSpPr>
        <p:grpSpPr>
          <a:xfrm>
            <a:off x="5104743" y="2923007"/>
            <a:ext cx="941284" cy="1000274"/>
            <a:chOff x="3133179" y="1429930"/>
            <a:chExt cx="706055" cy="750206"/>
          </a:xfrm>
        </p:grpSpPr>
        <p:grpSp>
          <p:nvGrpSpPr>
            <p:cNvPr id="100" name="组合 99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103" name="直接连接符 102"/>
              <p:cNvCxnSpPr>
                <a:stCxn id="102" idx="1"/>
                <a:endCxn id="10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02" idx="0"/>
                <a:endCxn id="10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矩形 100"/>
            <p:cNvSpPr/>
            <p:nvPr/>
          </p:nvSpPr>
          <p:spPr>
            <a:xfrm>
              <a:off x="3133179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您</a:t>
              </a:r>
            </a:p>
          </p:txBody>
        </p:sp>
      </p:grpSp>
      <p:sp>
        <p:nvSpPr>
          <p:cNvPr id="55" name="TextBox 46">
            <a:extLst>
              <a:ext uri="{FF2B5EF4-FFF2-40B4-BE49-F238E27FC236}">
                <a16:creationId xmlns:a16="http://schemas.microsoft.com/office/drawing/2014/main" id="{9E45DC87-B568-4DE4-AC1B-B4A5F2B7E68B}"/>
              </a:ext>
            </a:extLst>
          </p:cNvPr>
          <p:cNvSpPr txBox="1"/>
          <p:nvPr/>
        </p:nvSpPr>
        <p:spPr>
          <a:xfrm>
            <a:off x="6865569" y="4460631"/>
            <a:ext cx="2323689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“是的，结束了！”</a:t>
            </a:r>
          </a:p>
        </p:txBody>
      </p:sp>
    </p:spTree>
    <p:extLst>
      <p:ext uri="{BB962C8B-B14F-4D97-AF65-F5344CB8AC3E}">
        <p14:creationId xmlns:p14="http://schemas.microsoft.com/office/powerpoint/2010/main" val="32594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97 -0.00432 L 2.22222E-6 4.19753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需求详情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755DA-8C7A-4B39-A4CF-DB8B2321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763"/>
            <a:ext cx="12190413" cy="45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0706" y="-243408"/>
            <a:ext cx="2351580" cy="2456098"/>
            <a:chOff x="5414963" y="2727325"/>
            <a:chExt cx="1357312" cy="1417638"/>
          </a:xfrm>
          <a:solidFill>
            <a:schemeClr val="bg1">
              <a:lumMod val="85000"/>
            </a:schemeClr>
          </a:solidFill>
        </p:grpSpPr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5740400" y="3163888"/>
              <a:ext cx="685800" cy="355600"/>
            </a:xfrm>
            <a:custGeom>
              <a:avLst/>
              <a:gdLst>
                <a:gd name="T0" fmla="*/ 183 w 183"/>
                <a:gd name="T1" fmla="*/ 95 h 95"/>
                <a:gd name="T2" fmla="*/ 0 w 183"/>
                <a:gd name="T3" fmla="*/ 95 h 95"/>
                <a:gd name="T4" fmla="*/ 0 w 183"/>
                <a:gd name="T5" fmla="*/ 91 h 95"/>
                <a:gd name="T6" fmla="*/ 91 w 183"/>
                <a:gd name="T7" fmla="*/ 0 h 95"/>
                <a:gd name="T8" fmla="*/ 183 w 183"/>
                <a:gd name="T9" fmla="*/ 91 h 95"/>
                <a:gd name="T10" fmla="*/ 183 w 183"/>
                <a:gd name="T11" fmla="*/ 95 h 95"/>
                <a:gd name="T12" fmla="*/ 9 w 183"/>
                <a:gd name="T13" fmla="*/ 87 h 95"/>
                <a:gd name="T14" fmla="*/ 174 w 183"/>
                <a:gd name="T15" fmla="*/ 87 h 95"/>
                <a:gd name="T16" fmla="*/ 91 w 183"/>
                <a:gd name="T17" fmla="*/ 8 h 95"/>
                <a:gd name="T18" fmla="*/ 9 w 183"/>
                <a:gd name="T19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95">
                  <a:moveTo>
                    <a:pt x="183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2" y="0"/>
                    <a:pt x="183" y="41"/>
                    <a:pt x="183" y="91"/>
                  </a:cubicBezTo>
                  <a:lnTo>
                    <a:pt x="183" y="95"/>
                  </a:lnTo>
                  <a:close/>
                  <a:moveTo>
                    <a:pt x="9" y="87"/>
                  </a:moveTo>
                  <a:cubicBezTo>
                    <a:pt x="174" y="87"/>
                    <a:pt x="174" y="87"/>
                    <a:pt x="174" y="87"/>
                  </a:cubicBezTo>
                  <a:cubicBezTo>
                    <a:pt x="172" y="43"/>
                    <a:pt x="136" y="8"/>
                    <a:pt x="91" y="8"/>
                  </a:cubicBezTo>
                  <a:cubicBezTo>
                    <a:pt x="47" y="8"/>
                    <a:pt x="11" y="43"/>
                    <a:pt x="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976938" y="3489325"/>
              <a:ext cx="214312" cy="120650"/>
            </a:xfrm>
            <a:custGeom>
              <a:avLst/>
              <a:gdLst>
                <a:gd name="T0" fmla="*/ 28 w 57"/>
                <a:gd name="T1" fmla="*/ 32 h 32"/>
                <a:gd name="T2" fmla="*/ 0 w 57"/>
                <a:gd name="T3" fmla="*/ 4 h 32"/>
                <a:gd name="T4" fmla="*/ 0 w 57"/>
                <a:gd name="T5" fmla="*/ 0 h 32"/>
                <a:gd name="T6" fmla="*/ 57 w 57"/>
                <a:gd name="T7" fmla="*/ 0 h 32"/>
                <a:gd name="T8" fmla="*/ 57 w 57"/>
                <a:gd name="T9" fmla="*/ 4 h 32"/>
                <a:gd name="T10" fmla="*/ 28 w 57"/>
                <a:gd name="T11" fmla="*/ 32 h 32"/>
                <a:gd name="T12" fmla="*/ 9 w 57"/>
                <a:gd name="T13" fmla="*/ 8 h 32"/>
                <a:gd name="T14" fmla="*/ 28 w 57"/>
                <a:gd name="T15" fmla="*/ 24 h 32"/>
                <a:gd name="T16" fmla="*/ 48 w 57"/>
                <a:gd name="T17" fmla="*/ 8 h 32"/>
                <a:gd name="T18" fmla="*/ 9 w 57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2">
                  <a:moveTo>
                    <a:pt x="28" y="32"/>
                  </a:moveTo>
                  <a:cubicBezTo>
                    <a:pt x="13" y="32"/>
                    <a:pt x="0" y="20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0"/>
                    <a:pt x="44" y="32"/>
                    <a:pt x="28" y="32"/>
                  </a:cubicBezTo>
                  <a:close/>
                  <a:moveTo>
                    <a:pt x="9" y="8"/>
                  </a:moveTo>
                  <a:cubicBezTo>
                    <a:pt x="11" y="17"/>
                    <a:pt x="19" y="24"/>
                    <a:pt x="28" y="24"/>
                  </a:cubicBezTo>
                  <a:cubicBezTo>
                    <a:pt x="38" y="24"/>
                    <a:pt x="46" y="17"/>
                    <a:pt x="48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5924550" y="3500438"/>
              <a:ext cx="57150" cy="60325"/>
            </a:xfrm>
            <a:custGeom>
              <a:avLst/>
              <a:gdLst>
                <a:gd name="T0" fmla="*/ 7 w 36"/>
                <a:gd name="T1" fmla="*/ 38 h 38"/>
                <a:gd name="T2" fmla="*/ 0 w 36"/>
                <a:gd name="T3" fmla="*/ 31 h 38"/>
                <a:gd name="T4" fmla="*/ 28 w 36"/>
                <a:gd name="T5" fmla="*/ 0 h 38"/>
                <a:gd name="T6" fmla="*/ 36 w 36"/>
                <a:gd name="T7" fmla="*/ 7 h 38"/>
                <a:gd name="T8" fmla="*/ 7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7" y="38"/>
                  </a:moveTo>
                  <a:lnTo>
                    <a:pt x="0" y="3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5541963" y="3646488"/>
              <a:ext cx="304800" cy="330200"/>
            </a:xfrm>
            <a:custGeom>
              <a:avLst/>
              <a:gdLst>
                <a:gd name="T0" fmla="*/ 7 w 192"/>
                <a:gd name="T1" fmla="*/ 208 h 208"/>
                <a:gd name="T2" fmla="*/ 0 w 192"/>
                <a:gd name="T3" fmla="*/ 201 h 208"/>
                <a:gd name="T4" fmla="*/ 45 w 192"/>
                <a:gd name="T5" fmla="*/ 154 h 208"/>
                <a:gd name="T6" fmla="*/ 52 w 192"/>
                <a:gd name="T7" fmla="*/ 161 h 208"/>
                <a:gd name="T8" fmla="*/ 7 w 192"/>
                <a:gd name="T9" fmla="*/ 208 h 208"/>
                <a:gd name="T10" fmla="*/ 107 w 192"/>
                <a:gd name="T11" fmla="*/ 102 h 208"/>
                <a:gd name="T12" fmla="*/ 99 w 192"/>
                <a:gd name="T13" fmla="*/ 95 h 208"/>
                <a:gd name="T14" fmla="*/ 184 w 192"/>
                <a:gd name="T15" fmla="*/ 0 h 208"/>
                <a:gd name="T16" fmla="*/ 192 w 192"/>
                <a:gd name="T17" fmla="*/ 7 h 208"/>
                <a:gd name="T18" fmla="*/ 107 w 192"/>
                <a:gd name="T19" fmla="*/ 10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8">
                  <a:moveTo>
                    <a:pt x="7" y="208"/>
                  </a:moveTo>
                  <a:lnTo>
                    <a:pt x="0" y="201"/>
                  </a:lnTo>
                  <a:lnTo>
                    <a:pt x="45" y="154"/>
                  </a:lnTo>
                  <a:lnTo>
                    <a:pt x="52" y="161"/>
                  </a:lnTo>
                  <a:lnTo>
                    <a:pt x="7" y="208"/>
                  </a:lnTo>
                  <a:close/>
                  <a:moveTo>
                    <a:pt x="107" y="102"/>
                  </a:moveTo>
                  <a:lnTo>
                    <a:pt x="99" y="95"/>
                  </a:lnTo>
                  <a:lnTo>
                    <a:pt x="184" y="0"/>
                  </a:lnTo>
                  <a:lnTo>
                    <a:pt x="192" y="7"/>
                  </a:lnTo>
                  <a:lnTo>
                    <a:pt x="107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5414963" y="4056063"/>
              <a:ext cx="55562" cy="58738"/>
            </a:xfrm>
            <a:custGeom>
              <a:avLst/>
              <a:gdLst>
                <a:gd name="T0" fmla="*/ 7 w 35"/>
                <a:gd name="T1" fmla="*/ 37 h 37"/>
                <a:gd name="T2" fmla="*/ 0 w 35"/>
                <a:gd name="T3" fmla="*/ 30 h 37"/>
                <a:gd name="T4" fmla="*/ 28 w 35"/>
                <a:gd name="T5" fmla="*/ 0 h 37"/>
                <a:gd name="T6" fmla="*/ 35 w 35"/>
                <a:gd name="T7" fmla="*/ 7 h 37"/>
                <a:gd name="T8" fmla="*/ 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7" y="37"/>
                  </a:moveTo>
                  <a:lnTo>
                    <a:pt x="0" y="30"/>
                  </a:lnTo>
                  <a:lnTo>
                    <a:pt x="28" y="0"/>
                  </a:lnTo>
                  <a:lnTo>
                    <a:pt x="35" y="7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6224588" y="3503613"/>
              <a:ext cx="52387" cy="60325"/>
            </a:xfrm>
            <a:custGeom>
              <a:avLst/>
              <a:gdLst>
                <a:gd name="T0" fmla="*/ 26 w 33"/>
                <a:gd name="T1" fmla="*/ 38 h 38"/>
                <a:gd name="T2" fmla="*/ 0 w 33"/>
                <a:gd name="T3" fmla="*/ 8 h 38"/>
                <a:gd name="T4" fmla="*/ 7 w 33"/>
                <a:gd name="T5" fmla="*/ 0 h 38"/>
                <a:gd name="T6" fmla="*/ 33 w 33"/>
                <a:gd name="T7" fmla="*/ 34 h 38"/>
                <a:gd name="T8" fmla="*/ 26 w 3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26" y="3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33" y="34"/>
                  </a:lnTo>
                  <a:lnTo>
                    <a:pt x="2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6351588" y="3657600"/>
              <a:ext cx="300037" cy="341313"/>
            </a:xfrm>
            <a:custGeom>
              <a:avLst/>
              <a:gdLst>
                <a:gd name="T0" fmla="*/ 180 w 189"/>
                <a:gd name="T1" fmla="*/ 215 h 215"/>
                <a:gd name="T2" fmla="*/ 137 w 189"/>
                <a:gd name="T3" fmla="*/ 166 h 215"/>
                <a:gd name="T4" fmla="*/ 144 w 189"/>
                <a:gd name="T5" fmla="*/ 159 h 215"/>
                <a:gd name="T6" fmla="*/ 189 w 189"/>
                <a:gd name="T7" fmla="*/ 211 h 215"/>
                <a:gd name="T8" fmla="*/ 180 w 189"/>
                <a:gd name="T9" fmla="*/ 215 h 215"/>
                <a:gd name="T10" fmla="*/ 85 w 189"/>
                <a:gd name="T11" fmla="*/ 104 h 215"/>
                <a:gd name="T12" fmla="*/ 0 w 189"/>
                <a:gd name="T13" fmla="*/ 7 h 215"/>
                <a:gd name="T14" fmla="*/ 7 w 189"/>
                <a:gd name="T15" fmla="*/ 0 h 215"/>
                <a:gd name="T16" fmla="*/ 92 w 189"/>
                <a:gd name="T17" fmla="*/ 97 h 215"/>
                <a:gd name="T18" fmla="*/ 85 w 189"/>
                <a:gd name="T19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5">
                  <a:moveTo>
                    <a:pt x="180" y="215"/>
                  </a:moveTo>
                  <a:lnTo>
                    <a:pt x="137" y="166"/>
                  </a:lnTo>
                  <a:lnTo>
                    <a:pt x="144" y="159"/>
                  </a:lnTo>
                  <a:lnTo>
                    <a:pt x="189" y="211"/>
                  </a:lnTo>
                  <a:lnTo>
                    <a:pt x="180" y="215"/>
                  </a:lnTo>
                  <a:close/>
                  <a:moveTo>
                    <a:pt x="85" y="10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92" y="97"/>
                  </a:lnTo>
                  <a:lnTo>
                    <a:pt x="8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19888" y="4086225"/>
              <a:ext cx="52387" cy="58738"/>
            </a:xfrm>
            <a:custGeom>
              <a:avLst/>
              <a:gdLst>
                <a:gd name="T0" fmla="*/ 26 w 33"/>
                <a:gd name="T1" fmla="*/ 37 h 37"/>
                <a:gd name="T2" fmla="*/ 0 w 33"/>
                <a:gd name="T3" fmla="*/ 4 h 37"/>
                <a:gd name="T4" fmla="*/ 7 w 33"/>
                <a:gd name="T5" fmla="*/ 0 h 37"/>
                <a:gd name="T6" fmla="*/ 33 w 33"/>
                <a:gd name="T7" fmla="*/ 30 h 37"/>
                <a:gd name="T8" fmla="*/ 26 w 3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6" y="37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3" y="30"/>
                  </a:ln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6086475" y="3497263"/>
              <a:ext cx="14287" cy="539750"/>
            </a:xfrm>
            <a:custGeom>
              <a:avLst/>
              <a:gdLst>
                <a:gd name="T0" fmla="*/ 9 w 9"/>
                <a:gd name="T1" fmla="*/ 340 h 340"/>
                <a:gd name="T2" fmla="*/ 0 w 9"/>
                <a:gd name="T3" fmla="*/ 340 h 340"/>
                <a:gd name="T4" fmla="*/ 0 w 9"/>
                <a:gd name="T5" fmla="*/ 323 h 340"/>
                <a:gd name="T6" fmla="*/ 9 w 9"/>
                <a:gd name="T7" fmla="*/ 323 h 340"/>
                <a:gd name="T8" fmla="*/ 9 w 9"/>
                <a:gd name="T9" fmla="*/ 340 h 340"/>
                <a:gd name="T10" fmla="*/ 9 w 9"/>
                <a:gd name="T11" fmla="*/ 297 h 340"/>
                <a:gd name="T12" fmla="*/ 0 w 9"/>
                <a:gd name="T13" fmla="*/ 297 h 340"/>
                <a:gd name="T14" fmla="*/ 0 w 9"/>
                <a:gd name="T15" fmla="*/ 269 h 340"/>
                <a:gd name="T16" fmla="*/ 9 w 9"/>
                <a:gd name="T17" fmla="*/ 269 h 340"/>
                <a:gd name="T18" fmla="*/ 9 w 9"/>
                <a:gd name="T19" fmla="*/ 297 h 340"/>
                <a:gd name="T20" fmla="*/ 9 w 9"/>
                <a:gd name="T21" fmla="*/ 229 h 340"/>
                <a:gd name="T22" fmla="*/ 0 w 9"/>
                <a:gd name="T23" fmla="*/ 229 h 340"/>
                <a:gd name="T24" fmla="*/ 0 w 9"/>
                <a:gd name="T25" fmla="*/ 196 h 340"/>
                <a:gd name="T26" fmla="*/ 9 w 9"/>
                <a:gd name="T27" fmla="*/ 196 h 340"/>
                <a:gd name="T28" fmla="*/ 9 w 9"/>
                <a:gd name="T29" fmla="*/ 229 h 340"/>
                <a:gd name="T30" fmla="*/ 9 w 9"/>
                <a:gd name="T31" fmla="*/ 156 h 340"/>
                <a:gd name="T32" fmla="*/ 0 w 9"/>
                <a:gd name="T33" fmla="*/ 156 h 340"/>
                <a:gd name="T34" fmla="*/ 0 w 9"/>
                <a:gd name="T35" fmla="*/ 127 h 340"/>
                <a:gd name="T36" fmla="*/ 9 w 9"/>
                <a:gd name="T37" fmla="*/ 127 h 340"/>
                <a:gd name="T38" fmla="*/ 9 w 9"/>
                <a:gd name="T39" fmla="*/ 156 h 340"/>
                <a:gd name="T40" fmla="*/ 9 w 9"/>
                <a:gd name="T41" fmla="*/ 104 h 340"/>
                <a:gd name="T42" fmla="*/ 0 w 9"/>
                <a:gd name="T43" fmla="*/ 104 h 340"/>
                <a:gd name="T44" fmla="*/ 0 w 9"/>
                <a:gd name="T45" fmla="*/ 73 h 340"/>
                <a:gd name="T46" fmla="*/ 9 w 9"/>
                <a:gd name="T47" fmla="*/ 73 h 340"/>
                <a:gd name="T48" fmla="*/ 9 w 9"/>
                <a:gd name="T49" fmla="*/ 104 h 340"/>
                <a:gd name="T50" fmla="*/ 9 w 9"/>
                <a:gd name="T51" fmla="*/ 35 h 340"/>
                <a:gd name="T52" fmla="*/ 0 w 9"/>
                <a:gd name="T53" fmla="*/ 35 h 340"/>
                <a:gd name="T54" fmla="*/ 0 w 9"/>
                <a:gd name="T55" fmla="*/ 0 h 340"/>
                <a:gd name="T56" fmla="*/ 9 w 9"/>
                <a:gd name="T57" fmla="*/ 0 h 340"/>
                <a:gd name="T58" fmla="*/ 9 w 9"/>
                <a:gd name="T59" fmla="*/ 3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340">
                  <a:moveTo>
                    <a:pt x="9" y="340"/>
                  </a:moveTo>
                  <a:lnTo>
                    <a:pt x="0" y="340"/>
                  </a:lnTo>
                  <a:lnTo>
                    <a:pt x="0" y="323"/>
                  </a:lnTo>
                  <a:lnTo>
                    <a:pt x="9" y="323"/>
                  </a:lnTo>
                  <a:lnTo>
                    <a:pt x="9" y="340"/>
                  </a:lnTo>
                  <a:close/>
                  <a:moveTo>
                    <a:pt x="9" y="297"/>
                  </a:moveTo>
                  <a:lnTo>
                    <a:pt x="0" y="297"/>
                  </a:lnTo>
                  <a:lnTo>
                    <a:pt x="0" y="269"/>
                  </a:lnTo>
                  <a:lnTo>
                    <a:pt x="9" y="269"/>
                  </a:lnTo>
                  <a:lnTo>
                    <a:pt x="9" y="297"/>
                  </a:lnTo>
                  <a:close/>
                  <a:moveTo>
                    <a:pt x="9" y="229"/>
                  </a:moveTo>
                  <a:lnTo>
                    <a:pt x="0" y="229"/>
                  </a:lnTo>
                  <a:lnTo>
                    <a:pt x="0" y="196"/>
                  </a:lnTo>
                  <a:lnTo>
                    <a:pt x="9" y="196"/>
                  </a:lnTo>
                  <a:lnTo>
                    <a:pt x="9" y="229"/>
                  </a:lnTo>
                  <a:close/>
                  <a:moveTo>
                    <a:pt x="9" y="156"/>
                  </a:moveTo>
                  <a:lnTo>
                    <a:pt x="0" y="156"/>
                  </a:lnTo>
                  <a:lnTo>
                    <a:pt x="0" y="127"/>
                  </a:lnTo>
                  <a:lnTo>
                    <a:pt x="9" y="127"/>
                  </a:lnTo>
                  <a:lnTo>
                    <a:pt x="9" y="156"/>
                  </a:lnTo>
                  <a:close/>
                  <a:moveTo>
                    <a:pt x="9" y="104"/>
                  </a:moveTo>
                  <a:lnTo>
                    <a:pt x="0" y="104"/>
                  </a:lnTo>
                  <a:lnTo>
                    <a:pt x="0" y="73"/>
                  </a:lnTo>
                  <a:lnTo>
                    <a:pt x="9" y="73"/>
                  </a:lnTo>
                  <a:lnTo>
                    <a:pt x="9" y="104"/>
                  </a:lnTo>
                  <a:close/>
                  <a:moveTo>
                    <a:pt x="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6078538" y="2727325"/>
              <a:ext cx="30162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5853113" y="3571875"/>
              <a:ext cx="180975" cy="401638"/>
            </a:xfrm>
            <a:custGeom>
              <a:avLst/>
              <a:gdLst>
                <a:gd name="T0" fmla="*/ 10 w 114"/>
                <a:gd name="T1" fmla="*/ 253 h 253"/>
                <a:gd name="T2" fmla="*/ 0 w 114"/>
                <a:gd name="T3" fmla="*/ 250 h 253"/>
                <a:gd name="T4" fmla="*/ 3 w 114"/>
                <a:gd name="T5" fmla="*/ 246 h 253"/>
                <a:gd name="T6" fmla="*/ 12 w 114"/>
                <a:gd name="T7" fmla="*/ 248 h 253"/>
                <a:gd name="T8" fmla="*/ 10 w 114"/>
                <a:gd name="T9" fmla="*/ 253 h 253"/>
                <a:gd name="T10" fmla="*/ 31 w 114"/>
                <a:gd name="T11" fmla="*/ 205 h 253"/>
                <a:gd name="T12" fmla="*/ 22 w 114"/>
                <a:gd name="T13" fmla="*/ 201 h 253"/>
                <a:gd name="T14" fmla="*/ 45 w 114"/>
                <a:gd name="T15" fmla="*/ 146 h 253"/>
                <a:gd name="T16" fmla="*/ 52 w 114"/>
                <a:gd name="T17" fmla="*/ 149 h 253"/>
                <a:gd name="T18" fmla="*/ 31 w 114"/>
                <a:gd name="T19" fmla="*/ 205 h 253"/>
                <a:gd name="T20" fmla="*/ 66 w 114"/>
                <a:gd name="T21" fmla="*/ 118 h 253"/>
                <a:gd name="T22" fmla="*/ 57 w 114"/>
                <a:gd name="T23" fmla="*/ 116 h 253"/>
                <a:gd name="T24" fmla="*/ 64 w 114"/>
                <a:gd name="T25" fmla="*/ 102 h 253"/>
                <a:gd name="T26" fmla="*/ 73 w 114"/>
                <a:gd name="T27" fmla="*/ 104 h 253"/>
                <a:gd name="T28" fmla="*/ 66 w 114"/>
                <a:gd name="T29" fmla="*/ 118 h 253"/>
                <a:gd name="T30" fmla="*/ 90 w 114"/>
                <a:gd name="T31" fmla="*/ 59 h 253"/>
                <a:gd name="T32" fmla="*/ 83 w 114"/>
                <a:gd name="T33" fmla="*/ 57 h 253"/>
                <a:gd name="T34" fmla="*/ 104 w 114"/>
                <a:gd name="T35" fmla="*/ 0 h 253"/>
                <a:gd name="T36" fmla="*/ 114 w 114"/>
                <a:gd name="T37" fmla="*/ 5 h 253"/>
                <a:gd name="T38" fmla="*/ 90 w 114"/>
                <a:gd name="T39" fmla="*/ 5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253">
                  <a:moveTo>
                    <a:pt x="10" y="253"/>
                  </a:moveTo>
                  <a:lnTo>
                    <a:pt x="0" y="250"/>
                  </a:lnTo>
                  <a:lnTo>
                    <a:pt x="3" y="246"/>
                  </a:lnTo>
                  <a:lnTo>
                    <a:pt x="12" y="248"/>
                  </a:lnTo>
                  <a:lnTo>
                    <a:pt x="10" y="253"/>
                  </a:lnTo>
                  <a:close/>
                  <a:moveTo>
                    <a:pt x="31" y="205"/>
                  </a:moveTo>
                  <a:lnTo>
                    <a:pt x="22" y="201"/>
                  </a:lnTo>
                  <a:lnTo>
                    <a:pt x="45" y="146"/>
                  </a:lnTo>
                  <a:lnTo>
                    <a:pt x="52" y="149"/>
                  </a:lnTo>
                  <a:lnTo>
                    <a:pt x="31" y="205"/>
                  </a:lnTo>
                  <a:close/>
                  <a:moveTo>
                    <a:pt x="66" y="118"/>
                  </a:moveTo>
                  <a:lnTo>
                    <a:pt x="57" y="116"/>
                  </a:lnTo>
                  <a:lnTo>
                    <a:pt x="64" y="102"/>
                  </a:lnTo>
                  <a:lnTo>
                    <a:pt x="73" y="104"/>
                  </a:lnTo>
                  <a:lnTo>
                    <a:pt x="66" y="118"/>
                  </a:lnTo>
                  <a:close/>
                  <a:moveTo>
                    <a:pt x="90" y="59"/>
                  </a:moveTo>
                  <a:lnTo>
                    <a:pt x="83" y="57"/>
                  </a:lnTo>
                  <a:lnTo>
                    <a:pt x="104" y="0"/>
                  </a:lnTo>
                  <a:lnTo>
                    <a:pt x="114" y="5"/>
                  </a:lnTo>
                  <a:lnTo>
                    <a:pt x="9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6164263" y="3541713"/>
              <a:ext cx="142875" cy="292100"/>
            </a:xfrm>
            <a:custGeom>
              <a:avLst/>
              <a:gdLst>
                <a:gd name="T0" fmla="*/ 83 w 90"/>
                <a:gd name="T1" fmla="*/ 184 h 184"/>
                <a:gd name="T2" fmla="*/ 81 w 90"/>
                <a:gd name="T3" fmla="*/ 184 h 184"/>
                <a:gd name="T4" fmla="*/ 90 w 90"/>
                <a:gd name="T5" fmla="*/ 180 h 184"/>
                <a:gd name="T6" fmla="*/ 90 w 90"/>
                <a:gd name="T7" fmla="*/ 180 h 184"/>
                <a:gd name="T8" fmla="*/ 83 w 90"/>
                <a:gd name="T9" fmla="*/ 184 h 184"/>
                <a:gd name="T10" fmla="*/ 64 w 90"/>
                <a:gd name="T11" fmla="*/ 147 h 184"/>
                <a:gd name="T12" fmla="*/ 52 w 90"/>
                <a:gd name="T13" fmla="*/ 121 h 184"/>
                <a:gd name="T14" fmla="*/ 62 w 90"/>
                <a:gd name="T15" fmla="*/ 116 h 184"/>
                <a:gd name="T16" fmla="*/ 73 w 90"/>
                <a:gd name="T17" fmla="*/ 144 h 184"/>
                <a:gd name="T18" fmla="*/ 64 w 90"/>
                <a:gd name="T19" fmla="*/ 147 h 184"/>
                <a:gd name="T20" fmla="*/ 43 w 90"/>
                <a:gd name="T21" fmla="*/ 99 h 184"/>
                <a:gd name="T22" fmla="*/ 31 w 90"/>
                <a:gd name="T23" fmla="*/ 71 h 184"/>
                <a:gd name="T24" fmla="*/ 40 w 90"/>
                <a:gd name="T25" fmla="*/ 69 h 184"/>
                <a:gd name="T26" fmla="*/ 52 w 90"/>
                <a:gd name="T27" fmla="*/ 95 h 184"/>
                <a:gd name="T28" fmla="*/ 43 w 90"/>
                <a:gd name="T29" fmla="*/ 99 h 184"/>
                <a:gd name="T30" fmla="*/ 14 w 90"/>
                <a:gd name="T31" fmla="*/ 36 h 184"/>
                <a:gd name="T32" fmla="*/ 0 w 90"/>
                <a:gd name="T33" fmla="*/ 5 h 184"/>
                <a:gd name="T34" fmla="*/ 10 w 90"/>
                <a:gd name="T35" fmla="*/ 0 h 184"/>
                <a:gd name="T36" fmla="*/ 24 w 90"/>
                <a:gd name="T37" fmla="*/ 33 h 184"/>
                <a:gd name="T38" fmla="*/ 14 w 90"/>
                <a:gd name="T39" fmla="*/ 3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84">
                  <a:moveTo>
                    <a:pt x="83" y="184"/>
                  </a:moveTo>
                  <a:lnTo>
                    <a:pt x="81" y="184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3" y="184"/>
                  </a:lnTo>
                  <a:close/>
                  <a:moveTo>
                    <a:pt x="64" y="147"/>
                  </a:moveTo>
                  <a:lnTo>
                    <a:pt x="52" y="121"/>
                  </a:lnTo>
                  <a:lnTo>
                    <a:pt x="62" y="116"/>
                  </a:lnTo>
                  <a:lnTo>
                    <a:pt x="73" y="144"/>
                  </a:lnTo>
                  <a:lnTo>
                    <a:pt x="64" y="147"/>
                  </a:lnTo>
                  <a:close/>
                  <a:moveTo>
                    <a:pt x="43" y="99"/>
                  </a:moveTo>
                  <a:lnTo>
                    <a:pt x="31" y="71"/>
                  </a:lnTo>
                  <a:lnTo>
                    <a:pt x="40" y="69"/>
                  </a:lnTo>
                  <a:lnTo>
                    <a:pt x="52" y="95"/>
                  </a:lnTo>
                  <a:lnTo>
                    <a:pt x="43" y="99"/>
                  </a:lnTo>
                  <a:close/>
                  <a:moveTo>
                    <a:pt x="14" y="3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4" y="33"/>
                  </a:lnTo>
                  <a:lnTo>
                    <a:pt x="1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5905648" y="2253860"/>
            <a:ext cx="309334" cy="37159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 rot="584553">
            <a:off x="6921656" y="2121309"/>
            <a:ext cx="329045" cy="395273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39842" y="2786867"/>
            <a:ext cx="941283" cy="1000274"/>
            <a:chOff x="2384256" y="1429930"/>
            <a:chExt cx="706053" cy="750206"/>
          </a:xfrm>
        </p:grpSpPr>
        <p:grpSp>
          <p:nvGrpSpPr>
            <p:cNvPr id="18" name="组合 17"/>
            <p:cNvGrpSpPr/>
            <p:nvPr/>
          </p:nvGrpSpPr>
          <p:grpSpPr>
            <a:xfrm>
              <a:off x="2411760" y="1490614"/>
              <a:ext cx="648072" cy="648072"/>
              <a:chOff x="1907704" y="1131590"/>
              <a:chExt cx="1008112" cy="100811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2384256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数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30526" y="2786867"/>
            <a:ext cx="941284" cy="1000274"/>
            <a:chOff x="3133178" y="1429930"/>
            <a:chExt cx="706055" cy="750206"/>
          </a:xfrm>
        </p:grpSpPr>
        <p:grpSp>
          <p:nvGrpSpPr>
            <p:cNvPr id="24" name="组合 23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27" name="直接连接符 26"/>
              <p:cNvCxnSpPr>
                <a:stCxn id="26" idx="1"/>
                <a:endCxn id="26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6" idx="0"/>
                <a:endCxn id="26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313317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据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1911" y="2786867"/>
            <a:ext cx="941285" cy="1000274"/>
            <a:chOff x="3912308" y="1429930"/>
            <a:chExt cx="706055" cy="750206"/>
          </a:xfrm>
        </p:grpSpPr>
        <p:grpSp>
          <p:nvGrpSpPr>
            <p:cNvPr id="30" name="组合 29"/>
            <p:cNvGrpSpPr/>
            <p:nvPr/>
          </p:nvGrpSpPr>
          <p:grpSpPr>
            <a:xfrm>
              <a:off x="3939813" y="1490614"/>
              <a:ext cx="648072" cy="648072"/>
              <a:chOff x="1907704" y="1131590"/>
              <a:chExt cx="1008112" cy="100811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3" name="直接连接符 32"/>
              <p:cNvCxnSpPr>
                <a:stCxn id="32" idx="1"/>
                <a:endCxn id="32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32" idx="0"/>
                <a:endCxn id="32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矩形 30"/>
            <p:cNvSpPr/>
            <p:nvPr/>
          </p:nvSpPr>
          <p:spPr>
            <a:xfrm>
              <a:off x="3912308" y="1429930"/>
              <a:ext cx="706055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取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02609" y="2786867"/>
            <a:ext cx="941283" cy="1000274"/>
            <a:chOff x="4676320" y="1429930"/>
            <a:chExt cx="706053" cy="750206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3824" y="1490614"/>
              <a:ext cx="648072" cy="648072"/>
              <a:chOff x="1907704" y="1131590"/>
              <a:chExt cx="1008112" cy="1008112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39" name="直接连接符 38"/>
              <p:cNvCxnSpPr>
                <a:stCxn id="38" idx="1"/>
                <a:endCxn id="38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38" idx="0"/>
                <a:endCxn id="38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 36"/>
            <p:cNvSpPr/>
            <p:nvPr/>
          </p:nvSpPr>
          <p:spPr>
            <a:xfrm>
              <a:off x="4676320" y="1429930"/>
              <a:ext cx="706053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模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93297" y="2786867"/>
            <a:ext cx="941284" cy="1000274"/>
            <a:chOff x="5411319" y="1429930"/>
            <a:chExt cx="706054" cy="75020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38823" y="1490614"/>
              <a:ext cx="648072" cy="648072"/>
              <a:chOff x="1907704" y="1131590"/>
              <a:chExt cx="1008112" cy="100811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45" name="直接连接符 44"/>
              <p:cNvCxnSpPr>
                <a:stCxn id="44" idx="1"/>
                <a:endCxn id="44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44" idx="0"/>
                <a:endCxn id="44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/>
            <p:cNvSpPr/>
            <p:nvPr/>
          </p:nvSpPr>
          <p:spPr>
            <a:xfrm>
              <a:off x="541131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块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25678" y="4240519"/>
            <a:ext cx="3860969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“利用</a:t>
            </a:r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bs4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或</a:t>
            </a:r>
            <a:r>
              <a:rPr lang="en-US" altLang="zh-CN" dirty="0" err="1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lxml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进行数据爬取。”</a:t>
            </a:r>
          </a:p>
        </p:txBody>
      </p:sp>
      <p:pic>
        <p:nvPicPr>
          <p:cNvPr id="48" name="Picture 3" descr="C:\Users\ABC\Desktop\GR-01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137" y="3623219"/>
            <a:ext cx="1252904" cy="67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BC\Desktop\GR-010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72" y="3820144"/>
            <a:ext cx="7391859" cy="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5321223" y="2786867"/>
            <a:ext cx="941284" cy="1000274"/>
            <a:chOff x="3133179" y="1429930"/>
            <a:chExt cx="706054" cy="750206"/>
          </a:xfrm>
        </p:grpSpPr>
        <p:grpSp>
          <p:nvGrpSpPr>
            <p:cNvPr id="51" name="组合 50"/>
            <p:cNvGrpSpPr/>
            <p:nvPr/>
          </p:nvGrpSpPr>
          <p:grpSpPr>
            <a:xfrm>
              <a:off x="3160683" y="1490614"/>
              <a:ext cx="648072" cy="648072"/>
              <a:chOff x="1907704" y="1131590"/>
              <a:chExt cx="1008112" cy="100811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907704" y="1131590"/>
                <a:ext cx="1008112" cy="1008112"/>
              </a:xfrm>
              <a:prstGeom prst="rect">
                <a:avLst/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alpha val="79000"/>
                    </a:schemeClr>
                  </a:solidFill>
                </a:endParaRPr>
              </a:p>
            </p:txBody>
          </p:sp>
          <p:cxnSp>
            <p:nvCxnSpPr>
              <p:cNvPr id="54" name="直接连接符 53"/>
              <p:cNvCxnSpPr>
                <a:stCxn id="53" idx="1"/>
                <a:endCxn id="53" idx="3"/>
              </p:cNvCxnSpPr>
              <p:nvPr/>
            </p:nvCxnSpPr>
            <p:spPr>
              <a:xfrm>
                <a:off x="1907704" y="1635646"/>
                <a:ext cx="1008112" cy="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3" idx="0"/>
                <a:endCxn id="53" idx="2"/>
              </p:cNvCxnSpPr>
              <p:nvPr/>
            </p:nvCxnSpPr>
            <p:spPr>
              <a:xfrm>
                <a:off x="2411760" y="1131590"/>
                <a:ext cx="0" cy="1008112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3133179" y="1429930"/>
              <a:ext cx="706054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900" dirty="0">
                  <a:solidFill>
                    <a:schemeClr val="bg1">
                      <a:alpha val="79000"/>
                    </a:schemeClr>
                  </a:solidFill>
                  <a:latin typeface="+mj-ea"/>
                  <a:ea typeface="+mj-ea"/>
                </a:rPr>
                <a:t>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6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58697 -0.00432 L 2.22222E-6 4.1975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cxnSpLocks/>
            <a:stCxn id="5" idx="6"/>
            <a:endCxn id="4" idx="2"/>
          </p:cNvCxnSpPr>
          <p:nvPr/>
        </p:nvCxnSpPr>
        <p:spPr>
          <a:xfrm>
            <a:off x="3790950" y="3573016"/>
            <a:ext cx="5609189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4" name="椭圆 3"/>
          <p:cNvSpPr/>
          <p:nvPr/>
        </p:nvSpPr>
        <p:spPr>
          <a:xfrm>
            <a:off x="9400139" y="3158110"/>
            <a:ext cx="944947" cy="829811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algn="ctr" defTabSz="1219078">
              <a:lnSpc>
                <a:spcPct val="120000"/>
              </a:lnSpc>
              <a:defRPr/>
            </a:pPr>
            <a:r>
              <a:rPr lang="en-US" altLang="zh-CN" sz="4800" b="1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800" b="1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86933" y="2494911"/>
            <a:ext cx="2304017" cy="2156210"/>
          </a:xfrm>
          <a:prstGeom prst="ellipse">
            <a:avLst/>
          </a:prstGeom>
          <a:solidFill>
            <a:schemeClr val="tx2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algn="ctr" defTabSz="1219078">
              <a:lnSpc>
                <a:spcPct val="120000"/>
              </a:lnSpc>
              <a:defRPr/>
            </a:pPr>
            <a:r>
              <a:rPr lang="en-US" altLang="zh-CN" sz="4800" b="1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800" b="1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1522869" y="1958634"/>
            <a:ext cx="2304017" cy="41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219078" eaLnBrk="1" hangingPunct="1">
              <a:lnSpc>
                <a:spcPct val="120000"/>
              </a:lnSpc>
              <a:defRPr/>
            </a:pPr>
            <a:r>
              <a:rPr lang="zh-CN" altLang="en-US" sz="19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薪资数据爬取</a:t>
            </a:r>
          </a:p>
        </p:txBody>
      </p:sp>
      <p:sp>
        <p:nvSpPr>
          <p:cNvPr id="16" name="椭圆 15"/>
          <p:cNvSpPr/>
          <p:nvPr/>
        </p:nvSpPr>
        <p:spPr>
          <a:xfrm>
            <a:off x="5769166" y="2768958"/>
            <a:ext cx="1652757" cy="1608116"/>
          </a:xfrm>
          <a:prstGeom prst="ellipse">
            <a:avLst/>
          </a:prstGeom>
          <a:solidFill>
            <a:schemeClr val="bg2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algn="ctr" defTabSz="1219078">
              <a:lnSpc>
                <a:spcPct val="120000"/>
              </a:lnSpc>
              <a:defRPr/>
            </a:pPr>
            <a:r>
              <a:rPr lang="en-US" altLang="zh-CN" sz="4800" b="1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800" b="1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5519142" y="2207083"/>
            <a:ext cx="2304017" cy="41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219078" eaLnBrk="1" hangingPunct="1">
              <a:lnSpc>
                <a:spcPct val="120000"/>
              </a:lnSpc>
              <a:defRPr/>
            </a:pPr>
            <a:r>
              <a:rPr lang="zh-CN" altLang="en-US" sz="19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公司信息数据爬取</a:t>
            </a:r>
          </a:p>
        </p:txBody>
      </p:sp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数据爬取模块</a:t>
            </a:r>
            <a:r>
              <a:rPr lang="en-US" altLang="zh-CN" dirty="0"/>
              <a:t>-</a:t>
            </a:r>
            <a:r>
              <a:rPr lang="zh-CN" altLang="en-US" dirty="0"/>
              <a:t>功能点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97208B70-83E8-41D5-ADD3-D0B812549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603" y="2620594"/>
            <a:ext cx="2304017" cy="41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219078" eaLnBrk="1" hangingPunct="1">
              <a:lnSpc>
                <a:spcPct val="120000"/>
              </a:lnSpc>
              <a:defRPr/>
            </a:pPr>
            <a:r>
              <a:rPr lang="zh-CN" altLang="en-US" sz="19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宣讲会信息爬取</a:t>
            </a:r>
          </a:p>
        </p:txBody>
      </p:sp>
    </p:spTree>
    <p:extLst>
      <p:ext uri="{BB962C8B-B14F-4D97-AF65-F5344CB8AC3E}">
        <p14:creationId xmlns:p14="http://schemas.microsoft.com/office/powerpoint/2010/main" val="357824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6" grpId="0" animBg="1"/>
      <p:bldP spid="18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735166" y="1412776"/>
            <a:ext cx="0" cy="38416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6239222" y="4086841"/>
            <a:ext cx="4409787" cy="841256"/>
            <a:chOff x="8276897" y="2844225"/>
            <a:chExt cx="4410361" cy="841255"/>
          </a:xfrm>
        </p:grpSpPr>
        <p:sp>
          <p:nvSpPr>
            <p:cNvPr id="37" name="文本框 337"/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47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38"/>
            <p:cNvSpPr txBox="1"/>
            <p:nvPr/>
          </p:nvSpPr>
          <p:spPr>
            <a:xfrm>
              <a:off x="9370050" y="2844226"/>
              <a:ext cx="3317208" cy="72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每页数据爬取后休眠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秒钟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39222" y="2894425"/>
            <a:ext cx="4409787" cy="841256"/>
            <a:chOff x="8276897" y="2844225"/>
            <a:chExt cx="4410361" cy="841255"/>
          </a:xfrm>
        </p:grpSpPr>
        <p:sp>
          <p:nvSpPr>
            <p:cNvPr id="40" name="文本框 340"/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4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341"/>
            <p:cNvSpPr txBox="1"/>
            <p:nvPr/>
          </p:nvSpPr>
          <p:spPr>
            <a:xfrm>
              <a:off x="9370050" y="2844226"/>
              <a:ext cx="3317208" cy="72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指定路径进行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txt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文本输出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239223" y="1702008"/>
            <a:ext cx="4409786" cy="969497"/>
            <a:chOff x="8276897" y="2844225"/>
            <a:chExt cx="4410359" cy="969495"/>
          </a:xfrm>
        </p:grpSpPr>
        <p:sp>
          <p:nvSpPr>
            <p:cNvPr id="43" name="文本框 343"/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344"/>
            <p:cNvSpPr txBox="1"/>
            <p:nvPr/>
          </p:nvSpPr>
          <p:spPr>
            <a:xfrm>
              <a:off x="9370050" y="2844226"/>
              <a:ext cx="3317206" cy="96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热门城市和关注岗位分别用两个配置文件（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txt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）进行读取</a:t>
              </a:r>
            </a:p>
          </p:txBody>
        </p:sp>
      </p:grpSp>
      <p:sp>
        <p:nvSpPr>
          <p:cNvPr id="61" name="标题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</a:t>
            </a:r>
            <a:r>
              <a:rPr lang="zh-CN" altLang="en-US" dirty="0"/>
              <a:t>描述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2CD68C-D1C6-4DD0-B0A2-8F30DB622718}"/>
              </a:ext>
            </a:extLst>
          </p:cNvPr>
          <p:cNvGrpSpPr/>
          <p:nvPr/>
        </p:nvGrpSpPr>
        <p:grpSpPr>
          <a:xfrm>
            <a:off x="736425" y="4389930"/>
            <a:ext cx="4409787" cy="969497"/>
            <a:chOff x="8276897" y="2844225"/>
            <a:chExt cx="4410361" cy="969496"/>
          </a:xfrm>
        </p:grpSpPr>
        <p:sp>
          <p:nvSpPr>
            <p:cNvPr id="63" name="文本框 337">
              <a:extLst>
                <a:ext uri="{FF2B5EF4-FFF2-40B4-BE49-F238E27FC236}">
                  <a16:creationId xmlns:a16="http://schemas.microsoft.com/office/drawing/2014/main" id="{46909328-8C91-4F6A-B70C-BE7A8F74C0B2}"/>
                </a:ext>
              </a:extLst>
            </p:cNvPr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7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338">
              <a:extLst>
                <a:ext uri="{FF2B5EF4-FFF2-40B4-BE49-F238E27FC236}">
                  <a16:creationId xmlns:a16="http://schemas.microsoft.com/office/drawing/2014/main" id="{E614E789-438E-4531-B5B9-0A89CB133BAA}"/>
                </a:ext>
              </a:extLst>
            </p:cNvPr>
            <p:cNvSpPr txBox="1"/>
            <p:nvPr/>
          </p:nvSpPr>
          <p:spPr>
            <a:xfrm>
              <a:off x="9370050" y="2844226"/>
              <a:ext cx="3317208" cy="96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爬取数据保存到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MongoDB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B38C1E3-834E-41FC-992F-720E700AA526}"/>
              </a:ext>
            </a:extLst>
          </p:cNvPr>
          <p:cNvGrpSpPr/>
          <p:nvPr/>
        </p:nvGrpSpPr>
        <p:grpSpPr>
          <a:xfrm>
            <a:off x="736425" y="2799748"/>
            <a:ext cx="4409787" cy="1461940"/>
            <a:chOff x="8276897" y="2844225"/>
            <a:chExt cx="4410361" cy="1461938"/>
          </a:xfrm>
        </p:grpSpPr>
        <p:sp>
          <p:nvSpPr>
            <p:cNvPr id="66" name="文本框 340">
              <a:extLst>
                <a:ext uri="{FF2B5EF4-FFF2-40B4-BE49-F238E27FC236}">
                  <a16:creationId xmlns:a16="http://schemas.microsoft.com/office/drawing/2014/main" id="{78252856-7C28-4C0E-ACB8-9955685355C6}"/>
                </a:ext>
              </a:extLst>
            </p:cNvPr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341">
              <a:extLst>
                <a:ext uri="{FF2B5EF4-FFF2-40B4-BE49-F238E27FC236}">
                  <a16:creationId xmlns:a16="http://schemas.microsoft.com/office/drawing/2014/main" id="{B4097EBA-CF18-43BA-BC74-F875B710864C}"/>
                </a:ext>
              </a:extLst>
            </p:cNvPr>
            <p:cNvSpPr txBox="1"/>
            <p:nvPr/>
          </p:nvSpPr>
          <p:spPr>
            <a:xfrm>
              <a:off x="9370050" y="2844226"/>
              <a:ext cx="3317208" cy="1461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提炼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数据采集信息包括：岗位名称，经验、学历、薪资、公司、浏览量、行业、公司规模、城市、岗位职责、来源网站、更新时间、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3F384BB-3100-4658-9B0A-15C6B8DCD075}"/>
              </a:ext>
            </a:extLst>
          </p:cNvPr>
          <p:cNvGrpSpPr/>
          <p:nvPr/>
        </p:nvGrpSpPr>
        <p:grpSpPr>
          <a:xfrm>
            <a:off x="736426" y="1455789"/>
            <a:ext cx="4409786" cy="1215718"/>
            <a:chOff x="8276897" y="2844225"/>
            <a:chExt cx="4410359" cy="1215715"/>
          </a:xfrm>
        </p:grpSpPr>
        <p:sp>
          <p:nvSpPr>
            <p:cNvPr id="69" name="文本框 343">
              <a:extLst>
                <a:ext uri="{FF2B5EF4-FFF2-40B4-BE49-F238E27FC236}">
                  <a16:creationId xmlns:a16="http://schemas.microsoft.com/office/drawing/2014/main" id="{7A1A858C-658A-4C57-B6AA-9BAE74C4731E}"/>
                </a:ext>
              </a:extLst>
            </p:cNvPr>
            <p:cNvSpPr txBox="1"/>
            <p:nvPr/>
          </p:nvSpPr>
          <p:spPr>
            <a:xfrm>
              <a:off x="8276897" y="2844225"/>
              <a:ext cx="1105163" cy="84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344">
              <a:extLst>
                <a:ext uri="{FF2B5EF4-FFF2-40B4-BE49-F238E27FC236}">
                  <a16:creationId xmlns:a16="http://schemas.microsoft.com/office/drawing/2014/main" id="{38FF2104-CFB0-4852-82A3-2B5FC4B6AB2C}"/>
                </a:ext>
              </a:extLst>
            </p:cNvPr>
            <p:cNvSpPr txBox="1"/>
            <p:nvPr/>
          </p:nvSpPr>
          <p:spPr>
            <a:xfrm>
              <a:off x="9370050" y="2844226"/>
              <a:ext cx="3317206" cy="1215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通过职友集网站（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https://www.jobui.com/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）爬取热门城市及关注岗位数据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5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</a:t>
            </a:r>
            <a:r>
              <a:rPr lang="zh-CN" altLang="en-US" dirty="0"/>
              <a:t>爬取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877163"/>
            <a:chOff x="6298147" y="1612836"/>
            <a:chExt cx="5342310" cy="877163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通过职友集网站（</a:t>
              </a:r>
              <a:r>
                <a:rPr lang="en-US" altLang="zh-CN" sz="1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https://www.jobui.com/</a:t>
              </a:r>
              <a:r>
                <a:rPr lang="zh-CN" altLang="en-US" sz="1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）爬取</a:t>
              </a:r>
              <a:r>
                <a:rPr lang="zh-CN" altLang="en-US" sz="1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热门城市</a:t>
              </a:r>
              <a:r>
                <a:rPr lang="zh-CN" altLang="en-US" sz="1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及关注岗位数据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5CB97ED0-4E99-47FB-86B8-103CFD93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0" y="2489379"/>
            <a:ext cx="5400600" cy="202244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32A9DA0-4DED-4D72-909A-46E6DC2C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26" y="4792542"/>
            <a:ext cx="7060363" cy="10847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E06710-06DB-45A7-BE39-D63D0F195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716" y="268958"/>
            <a:ext cx="5195953" cy="278741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D7D340B-5947-46BE-90A8-964EACBB1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61" y="913919"/>
            <a:ext cx="5195953" cy="278741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4482D4E-A0B4-4B62-9B55-0E19A9E16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593" y="1559629"/>
            <a:ext cx="5227008" cy="280407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2F9AAF7-1FB7-4D86-8412-5DAAA25FF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24" y="4813539"/>
            <a:ext cx="4646376" cy="8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薪资数据爬取</a:t>
            </a:r>
            <a:r>
              <a:rPr lang="en-US" altLang="zh-CN" dirty="0"/>
              <a:t>-</a:t>
            </a:r>
            <a:r>
              <a:rPr lang="zh-CN" altLang="en-US" dirty="0"/>
              <a:t>提炼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280AC7-F3B0-4206-AFDA-7AEA3E12E443}"/>
              </a:ext>
            </a:extLst>
          </p:cNvPr>
          <p:cNvGrpSpPr/>
          <p:nvPr/>
        </p:nvGrpSpPr>
        <p:grpSpPr>
          <a:xfrm>
            <a:off x="622598" y="1196752"/>
            <a:ext cx="5341615" cy="1123384"/>
            <a:chOff x="6298147" y="1612836"/>
            <a:chExt cx="5342310" cy="1123384"/>
          </a:xfrm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86648E3F-D322-4DFD-BE62-35F55FA13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147" y="1612836"/>
              <a:ext cx="754592" cy="761880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21" name="文本框 10">
              <a:extLst>
                <a:ext uri="{FF2B5EF4-FFF2-40B4-BE49-F238E27FC236}">
                  <a16:creationId xmlns:a16="http://schemas.microsoft.com/office/drawing/2014/main" id="{52755632-836C-49BB-830F-5C9A81737E17}"/>
                </a:ext>
              </a:extLst>
            </p:cNvPr>
            <p:cNvSpPr txBox="1"/>
            <p:nvPr/>
          </p:nvSpPr>
          <p:spPr>
            <a:xfrm>
              <a:off x="7226250" y="1612836"/>
              <a:ext cx="4414207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提炼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数据采集信息包括：岗位名称，经验、学历、薪资、公司、浏览量、行业、公司规模、城市、岗位职责、来源网站、更新时间、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E81F42-B8C0-4826-A153-03555C1F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0" y="2421766"/>
            <a:ext cx="3843812" cy="867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6768C2-2384-4238-B226-3E4DE155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134" y="170935"/>
            <a:ext cx="4709568" cy="32845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51304-BDA0-4400-B024-D4257CA53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82" y="3564058"/>
            <a:ext cx="7757832" cy="1348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293958-E4A9-4EA0-AED6-AC1924420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48" y="3975038"/>
            <a:ext cx="3601895" cy="1348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C30D30-87B9-4F2D-8F4C-554F3278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91" y="5636846"/>
            <a:ext cx="7049111" cy="1135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15CBAE-16B5-476B-90C2-AA65EFE7E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982" y="4912915"/>
            <a:ext cx="8291278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3f9c4aae653b1c8c961507f71e1d30a3f8c"/>
</p:tagLst>
</file>

<file path=ppt/theme/theme1.xml><?xml version="1.0" encoding="utf-8"?>
<a:theme xmlns:a="http://schemas.openxmlformats.org/drawingml/2006/main" name="Office 主题">
  <a:themeElements>
    <a:clrScheme name="自定义 479">
      <a:dk1>
        <a:srgbClr val="F2F2F2"/>
      </a:dk1>
      <a:lt1>
        <a:srgbClr val="F2F2F2"/>
      </a:lt1>
      <a:dk2>
        <a:srgbClr val="F2F2F2"/>
      </a:dk2>
      <a:lt2>
        <a:srgbClr val="EEECE1"/>
      </a:lt2>
      <a:accent1>
        <a:srgbClr val="F2F2F2"/>
      </a:accent1>
      <a:accent2>
        <a:srgbClr val="262626"/>
      </a:accent2>
      <a:accent3>
        <a:srgbClr val="F2F2F2"/>
      </a:accent3>
      <a:accent4>
        <a:srgbClr val="262626"/>
      </a:accent4>
      <a:accent5>
        <a:srgbClr val="F2F2F2"/>
      </a:accent5>
      <a:accent6>
        <a:srgbClr val="26262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1162</Words>
  <Application>Microsoft Office PowerPoint</Application>
  <PresentationFormat>自定义</PresentationFormat>
  <Paragraphs>237</Paragraphs>
  <Slides>38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方正卡通简体</vt:lpstr>
      <vt:lpstr>方正中等线简体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需求详情</vt:lpstr>
      <vt:lpstr>PowerPoint 演示文稿</vt:lpstr>
      <vt:lpstr>数据爬取模块-功能点</vt:lpstr>
      <vt:lpstr>薪资数据爬取-描述</vt:lpstr>
      <vt:lpstr>薪资数据爬取-爬取</vt:lpstr>
      <vt:lpstr>薪资数据爬取-提炼</vt:lpstr>
      <vt:lpstr>薪资数据爬取-保存</vt:lpstr>
      <vt:lpstr>薪资数据爬取-要求</vt:lpstr>
      <vt:lpstr>薪资数据爬取-TXT效果</vt:lpstr>
      <vt:lpstr>薪资数据爬取-EXCEL效果</vt:lpstr>
      <vt:lpstr>薪资数据爬取-MySQL效果</vt:lpstr>
      <vt:lpstr>薪资数据爬取-MongoDB效果</vt:lpstr>
      <vt:lpstr>公司信息数据爬取-描述</vt:lpstr>
      <vt:lpstr>公司信息数据爬取-爬取</vt:lpstr>
      <vt:lpstr>公司信息数据爬取-提炼</vt:lpstr>
      <vt:lpstr>公司信息数据爬取-保存</vt:lpstr>
      <vt:lpstr>公司信息数据爬取-EXCEL效果</vt:lpstr>
      <vt:lpstr>宣讲会信息爬取-描述</vt:lpstr>
      <vt:lpstr>宣讲会信息爬取-爬取</vt:lpstr>
      <vt:lpstr>宣讲会信息爬取-提炼</vt:lpstr>
      <vt:lpstr>宣讲会信息爬取-保存</vt:lpstr>
      <vt:lpstr>宣讲会信息爬取-EXCEL效果</vt:lpstr>
      <vt:lpstr>PowerPoint 演示文稿</vt:lpstr>
      <vt:lpstr>数据清洗模块-功能点</vt:lpstr>
      <vt:lpstr>数据清洗-脏数据</vt:lpstr>
      <vt:lpstr>数据清洗-规范化</vt:lpstr>
      <vt:lpstr>数据清洗-存储</vt:lpstr>
      <vt:lpstr>数据清洗-TXT效果</vt:lpstr>
      <vt:lpstr>数据清洗-MySQL效果</vt:lpstr>
      <vt:lpstr>数据清洗-MongoDB效果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广城</cp:lastModifiedBy>
  <cp:revision>26</cp:revision>
  <dcterms:created xsi:type="dcterms:W3CDTF">2016-05-08T11:31:30Z</dcterms:created>
  <dcterms:modified xsi:type="dcterms:W3CDTF">2022-01-21T09:09:40Z</dcterms:modified>
</cp:coreProperties>
</file>